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439" r:id="rId2"/>
    <p:sldId id="466" r:id="rId3"/>
    <p:sldId id="899" r:id="rId4"/>
    <p:sldId id="897" r:id="rId5"/>
    <p:sldId id="898" r:id="rId6"/>
    <p:sldId id="908" r:id="rId7"/>
    <p:sldId id="895" r:id="rId8"/>
    <p:sldId id="896" r:id="rId9"/>
    <p:sldId id="484" r:id="rId10"/>
    <p:sldId id="436" r:id="rId11"/>
    <p:sldId id="888" r:id="rId12"/>
    <p:sldId id="482" r:id="rId13"/>
    <p:sldId id="469" r:id="rId14"/>
    <p:sldId id="904" r:id="rId15"/>
    <p:sldId id="900" r:id="rId16"/>
    <p:sldId id="905" r:id="rId17"/>
    <p:sldId id="906" r:id="rId18"/>
    <p:sldId id="907" r:id="rId19"/>
    <p:sldId id="892" r:id="rId20"/>
    <p:sldId id="890" r:id="rId21"/>
    <p:sldId id="891" r:id="rId22"/>
    <p:sldId id="473" r:id="rId23"/>
    <p:sldId id="902" r:id="rId24"/>
    <p:sldId id="903" r:id="rId25"/>
    <p:sldId id="315" r:id="rId26"/>
    <p:sldId id="901" r:id="rId27"/>
    <p:sldId id="479" r:id="rId28"/>
    <p:sldId id="480"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FFFCC"/>
    <a:srgbClr val="284352"/>
    <a:srgbClr val="000000"/>
    <a:srgbClr val="222A37"/>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91160" autoAdjust="0"/>
  </p:normalViewPr>
  <p:slideViewPr>
    <p:cSldViewPr snapToGrid="0">
      <p:cViewPr varScale="1">
        <p:scale>
          <a:sx n="104" d="100"/>
          <a:sy n="104" d="100"/>
        </p:scale>
        <p:origin x="792" y="174"/>
      </p:cViewPr>
      <p:guideLst/>
    </p:cSldViewPr>
  </p:slideViewPr>
  <p:outlineViewPr>
    <p:cViewPr>
      <p:scale>
        <a:sx n="33" d="100"/>
        <a:sy n="33" d="100"/>
      </p:scale>
      <p:origin x="0" y="-1752"/>
    </p:cViewPr>
  </p:outlineViewPr>
  <p:notesTextViewPr>
    <p:cViewPr>
      <p:scale>
        <a:sx n="105" d="100"/>
        <a:sy n="105"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EA8A4FE-5A87-46F4-82A1-03867770E2C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5249FAD-CCF1-4942-ACCC-ACEBE3A29015}">
      <dgm:prSet custT="1"/>
      <dgm:spPr/>
      <dgm:t>
        <a:bodyPr/>
        <a:lstStyle/>
        <a:p>
          <a:pPr>
            <a:lnSpc>
              <a:spcPct val="100000"/>
            </a:lnSpc>
          </a:pPr>
          <a:r>
            <a:rPr lang="en-US" sz="1600" u="sng"/>
            <a:t>Principal Investigators</a:t>
          </a:r>
          <a:endParaRPr lang="en-US" sz="1600"/>
        </a:p>
      </dgm:t>
    </dgm:pt>
    <dgm:pt modelId="{5446111A-D073-42C8-83B8-2B387A304977}" type="parTrans" cxnId="{20CBDC4F-2317-4D03-A16A-490E9B7F0B8A}">
      <dgm:prSet/>
      <dgm:spPr/>
      <dgm:t>
        <a:bodyPr/>
        <a:lstStyle/>
        <a:p>
          <a:endParaRPr lang="en-US" sz="2000"/>
        </a:p>
      </dgm:t>
    </dgm:pt>
    <dgm:pt modelId="{071EA66B-5DD7-412C-8C69-407E4AD85E6C}" type="sibTrans" cxnId="{20CBDC4F-2317-4D03-A16A-490E9B7F0B8A}">
      <dgm:prSet/>
      <dgm:spPr/>
      <dgm:t>
        <a:bodyPr/>
        <a:lstStyle/>
        <a:p>
          <a:endParaRPr lang="en-US" sz="2000"/>
        </a:p>
      </dgm:t>
    </dgm:pt>
    <dgm:pt modelId="{8255FF8C-05E6-4A5F-A20A-FA625D712BA2}">
      <dgm:prSet custT="1"/>
      <dgm:spPr/>
      <dgm:t>
        <a:bodyPr/>
        <a:lstStyle/>
        <a:p>
          <a:pPr>
            <a:lnSpc>
              <a:spcPct val="100000"/>
            </a:lnSpc>
          </a:pPr>
          <a:r>
            <a:rPr lang="en-US" sz="1200" dirty="0"/>
            <a:t>Buddy Custard, Alaska Maritime Prevention &amp; Response Network</a:t>
          </a:r>
        </a:p>
      </dgm:t>
    </dgm:pt>
    <dgm:pt modelId="{A1831E03-9798-48C2-90E8-1ADCC512D2E0}" type="parTrans" cxnId="{447DAA74-4219-44A9-82C2-EF19CDF8E1EB}">
      <dgm:prSet/>
      <dgm:spPr/>
      <dgm:t>
        <a:bodyPr/>
        <a:lstStyle/>
        <a:p>
          <a:endParaRPr lang="en-US" sz="2000"/>
        </a:p>
      </dgm:t>
    </dgm:pt>
    <dgm:pt modelId="{BDA63F24-F85B-4884-84A8-B9B61B409631}" type="sibTrans" cxnId="{447DAA74-4219-44A9-82C2-EF19CDF8E1EB}">
      <dgm:prSet/>
      <dgm:spPr/>
      <dgm:t>
        <a:bodyPr/>
        <a:lstStyle/>
        <a:p>
          <a:endParaRPr lang="en-US" sz="2000"/>
        </a:p>
      </dgm:t>
    </dgm:pt>
    <dgm:pt modelId="{3DAA2E42-F1D4-4BEB-96A1-A6AFBE162B67}">
      <dgm:prSet custT="1"/>
      <dgm:spPr/>
      <dgm:t>
        <a:bodyPr/>
        <a:lstStyle/>
        <a:p>
          <a:pPr>
            <a:lnSpc>
              <a:spcPct val="100000"/>
            </a:lnSpc>
          </a:pPr>
          <a:r>
            <a:rPr lang="en-US" sz="1200"/>
            <a:t>Dr. Shawn Butler, University of Alaska Anchorage</a:t>
          </a:r>
        </a:p>
      </dgm:t>
    </dgm:pt>
    <dgm:pt modelId="{F1960B41-E8B4-480F-A93E-CFB1A5EC520F}" type="parTrans" cxnId="{E4D38727-66F2-4992-8CF9-DB85D0615C59}">
      <dgm:prSet/>
      <dgm:spPr/>
      <dgm:t>
        <a:bodyPr/>
        <a:lstStyle/>
        <a:p>
          <a:endParaRPr lang="en-US" sz="2000"/>
        </a:p>
      </dgm:t>
    </dgm:pt>
    <dgm:pt modelId="{A03DBF28-094E-4C4D-AE2F-C327F5484DA4}" type="sibTrans" cxnId="{E4D38727-66F2-4992-8CF9-DB85D0615C59}">
      <dgm:prSet/>
      <dgm:spPr/>
      <dgm:t>
        <a:bodyPr/>
        <a:lstStyle/>
        <a:p>
          <a:endParaRPr lang="en-US" sz="2000"/>
        </a:p>
      </dgm:t>
    </dgm:pt>
    <dgm:pt modelId="{2E80B907-A3AA-4EF5-BA51-55BDFFA8CA91}">
      <dgm:prSet custT="1"/>
      <dgm:spPr/>
      <dgm:t>
        <a:bodyPr/>
        <a:lstStyle/>
        <a:p>
          <a:pPr>
            <a:lnSpc>
              <a:spcPct val="100000"/>
            </a:lnSpc>
          </a:pPr>
          <a:r>
            <a:rPr lang="en-US" sz="1600" u="sng"/>
            <a:t>Supporting Team</a:t>
          </a:r>
          <a:r>
            <a:rPr lang="en-US" sz="1600"/>
            <a:t>: </a:t>
          </a:r>
        </a:p>
      </dgm:t>
    </dgm:pt>
    <dgm:pt modelId="{1930C101-EBAF-4A50-9459-F5A4A8D62EA4}" type="parTrans" cxnId="{8C383A67-7526-45B0-8C29-FCE972CE71FB}">
      <dgm:prSet/>
      <dgm:spPr/>
      <dgm:t>
        <a:bodyPr/>
        <a:lstStyle/>
        <a:p>
          <a:endParaRPr lang="en-US" sz="2000"/>
        </a:p>
      </dgm:t>
    </dgm:pt>
    <dgm:pt modelId="{7C5426CD-F366-44E1-8972-68B133023934}" type="sibTrans" cxnId="{8C383A67-7526-45B0-8C29-FCE972CE71FB}">
      <dgm:prSet/>
      <dgm:spPr/>
      <dgm:t>
        <a:bodyPr/>
        <a:lstStyle/>
        <a:p>
          <a:endParaRPr lang="en-US" sz="2000"/>
        </a:p>
      </dgm:t>
    </dgm:pt>
    <dgm:pt modelId="{989278A7-DBAA-498F-AA07-3A984AC788A1}">
      <dgm:prSet custT="1"/>
      <dgm:spPr/>
      <dgm:t>
        <a:bodyPr/>
        <a:lstStyle/>
        <a:p>
          <a:pPr>
            <a:lnSpc>
              <a:spcPct val="100000"/>
            </a:lnSpc>
          </a:pPr>
          <a:r>
            <a:rPr lang="en-US" sz="1200"/>
            <a:t>Ed Page, Capt, USCG (Ret.), Marine Exchange of Alaska</a:t>
          </a:r>
        </a:p>
      </dgm:t>
    </dgm:pt>
    <dgm:pt modelId="{22A621B9-522B-441F-A0FF-21E28AF790DA}" type="parTrans" cxnId="{1236E3F7-0435-4601-B34E-7696945ABC9F}">
      <dgm:prSet/>
      <dgm:spPr/>
      <dgm:t>
        <a:bodyPr/>
        <a:lstStyle/>
        <a:p>
          <a:endParaRPr lang="en-US" sz="2000"/>
        </a:p>
      </dgm:t>
    </dgm:pt>
    <dgm:pt modelId="{8C3456B1-0471-4B76-B7A4-70A7222971CF}" type="sibTrans" cxnId="{1236E3F7-0435-4601-B34E-7696945ABC9F}">
      <dgm:prSet/>
      <dgm:spPr/>
      <dgm:t>
        <a:bodyPr/>
        <a:lstStyle/>
        <a:p>
          <a:endParaRPr lang="en-US" sz="2000"/>
        </a:p>
      </dgm:t>
    </dgm:pt>
    <dgm:pt modelId="{C9B6D6A7-DC18-4396-A43A-734A8729A270}">
      <dgm:prSet custT="1"/>
      <dgm:spPr/>
      <dgm:t>
        <a:bodyPr/>
        <a:lstStyle/>
        <a:p>
          <a:pPr>
            <a:lnSpc>
              <a:spcPct val="100000"/>
            </a:lnSpc>
          </a:pPr>
          <a:r>
            <a:rPr lang="en-US" sz="1200"/>
            <a:t>Aaron Poe, Aleutian and Bering Sea Islands Land Conservation Council</a:t>
          </a:r>
        </a:p>
      </dgm:t>
    </dgm:pt>
    <dgm:pt modelId="{B734C5CF-FE38-4C70-BE99-B48362DB8446}" type="parTrans" cxnId="{65750E61-E814-45F3-8C30-F49D37B6FD78}">
      <dgm:prSet/>
      <dgm:spPr/>
      <dgm:t>
        <a:bodyPr/>
        <a:lstStyle/>
        <a:p>
          <a:endParaRPr lang="en-US" sz="2000"/>
        </a:p>
      </dgm:t>
    </dgm:pt>
    <dgm:pt modelId="{E2D518E0-F55A-4D2A-B0C1-C62CB7F94872}" type="sibTrans" cxnId="{65750E61-E814-45F3-8C30-F49D37B6FD78}">
      <dgm:prSet/>
      <dgm:spPr/>
      <dgm:t>
        <a:bodyPr/>
        <a:lstStyle/>
        <a:p>
          <a:endParaRPr lang="en-US" sz="2000"/>
        </a:p>
      </dgm:t>
    </dgm:pt>
    <dgm:pt modelId="{BF1E4874-B696-464B-B1BB-9FCDDA846E74}">
      <dgm:prSet custT="1"/>
      <dgm:spPr/>
      <dgm:t>
        <a:bodyPr/>
        <a:lstStyle/>
        <a:p>
          <a:pPr>
            <a:lnSpc>
              <a:spcPct val="100000"/>
            </a:lnSpc>
          </a:pPr>
          <a:r>
            <a:rPr lang="en-US" sz="1600" u="sng" dirty="0"/>
            <a:t>Student Participation</a:t>
          </a:r>
          <a:r>
            <a:rPr lang="en-US" sz="1600" dirty="0"/>
            <a:t>: Max </a:t>
          </a:r>
          <a:r>
            <a:rPr lang="en-US" sz="1600" dirty="0" err="1"/>
            <a:t>Zaki</a:t>
          </a:r>
          <a:endParaRPr lang="en-US" sz="1600" dirty="0"/>
        </a:p>
      </dgm:t>
    </dgm:pt>
    <dgm:pt modelId="{153F6A73-AB43-4712-9F33-9E997A94B01A}" type="parTrans" cxnId="{63B14BF0-5F4F-4D8D-8C1C-F7A46534CF29}">
      <dgm:prSet/>
      <dgm:spPr/>
      <dgm:t>
        <a:bodyPr/>
        <a:lstStyle/>
        <a:p>
          <a:endParaRPr lang="en-US" sz="2000"/>
        </a:p>
      </dgm:t>
    </dgm:pt>
    <dgm:pt modelId="{743CD9BA-9E90-4C16-B917-0DD5A60146DD}" type="sibTrans" cxnId="{63B14BF0-5F4F-4D8D-8C1C-F7A46534CF29}">
      <dgm:prSet/>
      <dgm:spPr/>
      <dgm:t>
        <a:bodyPr/>
        <a:lstStyle/>
        <a:p>
          <a:endParaRPr lang="en-US" sz="2000"/>
        </a:p>
      </dgm:t>
    </dgm:pt>
    <dgm:pt modelId="{4A243B7D-9262-4AE8-9022-9F28994818CE}">
      <dgm:prSet custT="1"/>
      <dgm:spPr/>
      <dgm:t>
        <a:bodyPr/>
        <a:lstStyle/>
        <a:p>
          <a:pPr>
            <a:lnSpc>
              <a:spcPct val="100000"/>
            </a:lnSpc>
          </a:pPr>
          <a:r>
            <a:rPr lang="en-US" sz="1600" u="sng"/>
            <a:t>Project Champion</a:t>
          </a:r>
          <a:r>
            <a:rPr lang="en-US" sz="1600"/>
            <a:t>:  Hank Blaney, USCG HQ CG-255</a:t>
          </a:r>
        </a:p>
      </dgm:t>
    </dgm:pt>
    <dgm:pt modelId="{44AC3F8C-C08F-4021-94AF-029F8B11BD01}" type="parTrans" cxnId="{C9308632-4F7D-4A78-A42F-2E9C2FFB7D14}">
      <dgm:prSet/>
      <dgm:spPr/>
      <dgm:t>
        <a:bodyPr/>
        <a:lstStyle/>
        <a:p>
          <a:endParaRPr lang="en-US" sz="2000"/>
        </a:p>
      </dgm:t>
    </dgm:pt>
    <dgm:pt modelId="{466DAB5A-9845-4D6A-B5A8-50839CD1C250}" type="sibTrans" cxnId="{C9308632-4F7D-4A78-A42F-2E9C2FFB7D14}">
      <dgm:prSet/>
      <dgm:spPr/>
      <dgm:t>
        <a:bodyPr/>
        <a:lstStyle/>
        <a:p>
          <a:endParaRPr lang="en-US" sz="2000"/>
        </a:p>
      </dgm:t>
    </dgm:pt>
    <dgm:pt modelId="{7818F8BA-B8C4-41A5-935A-D1162535BDF4}">
      <dgm:prSet custT="1"/>
      <dgm:spPr/>
      <dgm:t>
        <a:bodyPr/>
        <a:lstStyle/>
        <a:p>
          <a:pPr>
            <a:lnSpc>
              <a:spcPct val="100000"/>
            </a:lnSpc>
          </a:pPr>
          <a:r>
            <a:rPr lang="en-US" sz="1600" u="sng"/>
            <a:t>Project Advocates</a:t>
          </a:r>
          <a:r>
            <a:rPr lang="en-US" sz="1600"/>
            <a:t>:  Kristin Mabry, NOAA; Joel Garlich-Miller, USFWS; Dr. Lori Polasek, ADF&amp;G; Dr. Lauren Divine (Aleut Community of St. Paul)</a:t>
          </a:r>
        </a:p>
      </dgm:t>
    </dgm:pt>
    <dgm:pt modelId="{41761A5C-029E-4805-A421-9984E0FEF3B5}" type="parTrans" cxnId="{44D13E32-6B6C-46D6-A231-00924195E236}">
      <dgm:prSet/>
      <dgm:spPr/>
      <dgm:t>
        <a:bodyPr/>
        <a:lstStyle/>
        <a:p>
          <a:endParaRPr lang="en-US" sz="2000"/>
        </a:p>
      </dgm:t>
    </dgm:pt>
    <dgm:pt modelId="{03D9F95E-5954-4C55-864B-FF6E21267032}" type="sibTrans" cxnId="{44D13E32-6B6C-46D6-A231-00924195E236}">
      <dgm:prSet/>
      <dgm:spPr/>
      <dgm:t>
        <a:bodyPr/>
        <a:lstStyle/>
        <a:p>
          <a:endParaRPr lang="en-US" sz="2000"/>
        </a:p>
      </dgm:t>
    </dgm:pt>
    <dgm:pt modelId="{109A9765-5DE5-4A46-BE4A-974D617B22BD}" type="pres">
      <dgm:prSet presAssocID="{4EA8A4FE-5A87-46F4-82A1-03867770E2C4}" presName="root" presStyleCnt="0">
        <dgm:presLayoutVars>
          <dgm:dir/>
          <dgm:resizeHandles val="exact"/>
        </dgm:presLayoutVars>
      </dgm:prSet>
      <dgm:spPr/>
    </dgm:pt>
    <dgm:pt modelId="{689CBE00-C040-4160-95E3-4ED62C778CAC}" type="pres">
      <dgm:prSet presAssocID="{45249FAD-CCF1-4942-ACCC-ACEBE3A29015}" presName="compNode" presStyleCnt="0"/>
      <dgm:spPr/>
    </dgm:pt>
    <dgm:pt modelId="{B125295F-2631-4ED0-963A-953F37DF1ED9}" type="pres">
      <dgm:prSet presAssocID="{45249FAD-CCF1-4942-ACCC-ACEBE3A29015}" presName="bgRect" presStyleLbl="bgShp" presStyleIdx="0" presStyleCnt="5"/>
      <dgm:spPr/>
    </dgm:pt>
    <dgm:pt modelId="{3729F4B3-6552-4EBD-98F4-AAF8AC7452BF}" type="pres">
      <dgm:prSet presAssocID="{45249FAD-CCF1-4942-ACCC-ACEBE3A29015}" presName="iconRect" presStyleLbl="node1" presStyleIdx="0" presStyleCnt="5" custLinFactNeighborX="-9161" custLinFactNeighborY="-640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ptain"/>
        </a:ext>
      </dgm:extLst>
    </dgm:pt>
    <dgm:pt modelId="{241CB095-F55A-4FFE-8A36-41CC611B14A7}" type="pres">
      <dgm:prSet presAssocID="{45249FAD-CCF1-4942-ACCC-ACEBE3A29015}" presName="spaceRect" presStyleCnt="0"/>
      <dgm:spPr/>
    </dgm:pt>
    <dgm:pt modelId="{2AF12EFE-C02F-49DD-A73E-C8B6A3E190C9}" type="pres">
      <dgm:prSet presAssocID="{45249FAD-CCF1-4942-ACCC-ACEBE3A29015}" presName="parTx" presStyleLbl="revTx" presStyleIdx="0" presStyleCnt="7">
        <dgm:presLayoutVars>
          <dgm:chMax val="0"/>
          <dgm:chPref val="0"/>
        </dgm:presLayoutVars>
      </dgm:prSet>
      <dgm:spPr/>
    </dgm:pt>
    <dgm:pt modelId="{39277335-B189-424D-AD38-DCD1E65E0EA6}" type="pres">
      <dgm:prSet presAssocID="{45249FAD-CCF1-4942-ACCC-ACEBE3A29015}" presName="desTx" presStyleLbl="revTx" presStyleIdx="1" presStyleCnt="7">
        <dgm:presLayoutVars/>
      </dgm:prSet>
      <dgm:spPr/>
    </dgm:pt>
    <dgm:pt modelId="{4E5ED094-A821-4D5C-A1F3-B42105856F89}" type="pres">
      <dgm:prSet presAssocID="{071EA66B-5DD7-412C-8C69-407E4AD85E6C}" presName="sibTrans" presStyleCnt="0"/>
      <dgm:spPr/>
    </dgm:pt>
    <dgm:pt modelId="{3B435155-3787-4643-B015-745B21D7851D}" type="pres">
      <dgm:prSet presAssocID="{2E80B907-A3AA-4EF5-BA51-55BDFFA8CA91}" presName="compNode" presStyleCnt="0"/>
      <dgm:spPr/>
    </dgm:pt>
    <dgm:pt modelId="{EE4D7759-F906-45C2-8190-460EC661C3F1}" type="pres">
      <dgm:prSet presAssocID="{2E80B907-A3AA-4EF5-BA51-55BDFFA8CA91}" presName="bgRect" presStyleLbl="bgShp" presStyleIdx="1" presStyleCnt="5"/>
      <dgm:spPr/>
    </dgm:pt>
    <dgm:pt modelId="{DF26B490-3B3D-4E51-8967-EBB9D022742E}" type="pres">
      <dgm:prSet presAssocID="{2E80B907-A3AA-4EF5-BA51-55BDFFA8CA9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hale"/>
        </a:ext>
      </dgm:extLst>
    </dgm:pt>
    <dgm:pt modelId="{2CF37199-F08D-4E0D-8ED0-8291AB57D640}" type="pres">
      <dgm:prSet presAssocID="{2E80B907-A3AA-4EF5-BA51-55BDFFA8CA91}" presName="spaceRect" presStyleCnt="0"/>
      <dgm:spPr/>
    </dgm:pt>
    <dgm:pt modelId="{619AD79B-5EA8-42A2-ACA6-2B9051BC86D9}" type="pres">
      <dgm:prSet presAssocID="{2E80B907-A3AA-4EF5-BA51-55BDFFA8CA91}" presName="parTx" presStyleLbl="revTx" presStyleIdx="2" presStyleCnt="7">
        <dgm:presLayoutVars>
          <dgm:chMax val="0"/>
          <dgm:chPref val="0"/>
        </dgm:presLayoutVars>
      </dgm:prSet>
      <dgm:spPr/>
    </dgm:pt>
    <dgm:pt modelId="{92449AB0-61D7-4CE2-BCD4-3D38298A8A49}" type="pres">
      <dgm:prSet presAssocID="{2E80B907-A3AA-4EF5-BA51-55BDFFA8CA91}" presName="desTx" presStyleLbl="revTx" presStyleIdx="3" presStyleCnt="7">
        <dgm:presLayoutVars/>
      </dgm:prSet>
      <dgm:spPr/>
    </dgm:pt>
    <dgm:pt modelId="{E7C89926-4F87-45AB-A036-742E2C727E6E}" type="pres">
      <dgm:prSet presAssocID="{7C5426CD-F366-44E1-8972-68B133023934}" presName="sibTrans" presStyleCnt="0"/>
      <dgm:spPr/>
    </dgm:pt>
    <dgm:pt modelId="{E1BBB633-CDC5-4DB0-AC28-2F0C12F0EDDC}" type="pres">
      <dgm:prSet presAssocID="{BF1E4874-B696-464B-B1BB-9FCDDA846E74}" presName="compNode" presStyleCnt="0"/>
      <dgm:spPr/>
    </dgm:pt>
    <dgm:pt modelId="{142A1064-D225-42ED-89D3-91311C31E37E}" type="pres">
      <dgm:prSet presAssocID="{BF1E4874-B696-464B-B1BB-9FCDDA846E74}" presName="bgRect" presStyleLbl="bgShp" presStyleIdx="2" presStyleCnt="5"/>
      <dgm:spPr/>
    </dgm:pt>
    <dgm:pt modelId="{DE8F2CCD-F9C4-463D-8A2B-715517C13938}" type="pres">
      <dgm:prSet presAssocID="{BF1E4874-B696-464B-B1BB-9FCDDA846E7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714D2E64-3B64-4B0D-BDAF-E142386C1928}" type="pres">
      <dgm:prSet presAssocID="{BF1E4874-B696-464B-B1BB-9FCDDA846E74}" presName="spaceRect" presStyleCnt="0"/>
      <dgm:spPr/>
    </dgm:pt>
    <dgm:pt modelId="{3F6D07C6-0F30-459A-A03F-10404C3E6257}" type="pres">
      <dgm:prSet presAssocID="{BF1E4874-B696-464B-B1BB-9FCDDA846E74}" presName="parTx" presStyleLbl="revTx" presStyleIdx="4" presStyleCnt="7">
        <dgm:presLayoutVars>
          <dgm:chMax val="0"/>
          <dgm:chPref val="0"/>
        </dgm:presLayoutVars>
      </dgm:prSet>
      <dgm:spPr/>
    </dgm:pt>
    <dgm:pt modelId="{270BD2B2-1AFC-425F-BBDC-284BBEFDC3A3}" type="pres">
      <dgm:prSet presAssocID="{743CD9BA-9E90-4C16-B917-0DD5A60146DD}" presName="sibTrans" presStyleCnt="0"/>
      <dgm:spPr/>
    </dgm:pt>
    <dgm:pt modelId="{6D233962-1F39-434C-A6E2-350C6046EC20}" type="pres">
      <dgm:prSet presAssocID="{4A243B7D-9262-4AE8-9022-9F28994818CE}" presName="compNode" presStyleCnt="0"/>
      <dgm:spPr/>
    </dgm:pt>
    <dgm:pt modelId="{5BCC82FF-3C60-4C91-846F-55EDDFC1416F}" type="pres">
      <dgm:prSet presAssocID="{4A243B7D-9262-4AE8-9022-9F28994818CE}" presName="bgRect" presStyleLbl="bgShp" presStyleIdx="3" presStyleCnt="5"/>
      <dgm:spPr/>
    </dgm:pt>
    <dgm:pt modelId="{88197F74-2AA8-43BC-BE99-92233E51E287}" type="pres">
      <dgm:prSet presAssocID="{4A243B7D-9262-4AE8-9022-9F28994818CE}"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keleton"/>
        </a:ext>
      </dgm:extLst>
    </dgm:pt>
    <dgm:pt modelId="{4020D645-15AA-419D-888A-0404F375492A}" type="pres">
      <dgm:prSet presAssocID="{4A243B7D-9262-4AE8-9022-9F28994818CE}" presName="spaceRect" presStyleCnt="0"/>
      <dgm:spPr/>
    </dgm:pt>
    <dgm:pt modelId="{0D56230F-2FE5-4EAB-A3C4-C6B2BD091D8C}" type="pres">
      <dgm:prSet presAssocID="{4A243B7D-9262-4AE8-9022-9F28994818CE}" presName="parTx" presStyleLbl="revTx" presStyleIdx="5" presStyleCnt="7">
        <dgm:presLayoutVars>
          <dgm:chMax val="0"/>
          <dgm:chPref val="0"/>
        </dgm:presLayoutVars>
      </dgm:prSet>
      <dgm:spPr/>
    </dgm:pt>
    <dgm:pt modelId="{1C34F88A-DA92-402D-ACE8-1E66F8857DAF}" type="pres">
      <dgm:prSet presAssocID="{466DAB5A-9845-4D6A-B5A8-50839CD1C250}" presName="sibTrans" presStyleCnt="0"/>
      <dgm:spPr/>
    </dgm:pt>
    <dgm:pt modelId="{ED5EDEC6-9811-4216-AD75-4960A39FB2A5}" type="pres">
      <dgm:prSet presAssocID="{7818F8BA-B8C4-41A5-935A-D1162535BDF4}" presName="compNode" presStyleCnt="0"/>
      <dgm:spPr/>
    </dgm:pt>
    <dgm:pt modelId="{01117C52-1C9F-4A5D-A09D-2FED0714D0AA}" type="pres">
      <dgm:prSet presAssocID="{7818F8BA-B8C4-41A5-935A-D1162535BDF4}" presName="bgRect" presStyleLbl="bgShp" presStyleIdx="4" presStyleCnt="5"/>
      <dgm:spPr/>
    </dgm:pt>
    <dgm:pt modelId="{64711DF6-77F9-47B9-B111-B09BD03E68B7}" type="pres">
      <dgm:prSet presAssocID="{7818F8BA-B8C4-41A5-935A-D1162535BDF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ind Chime"/>
        </a:ext>
      </dgm:extLst>
    </dgm:pt>
    <dgm:pt modelId="{F1071C44-38E3-4AE7-912C-39622A9E7D3E}" type="pres">
      <dgm:prSet presAssocID="{7818F8BA-B8C4-41A5-935A-D1162535BDF4}" presName="spaceRect" presStyleCnt="0"/>
      <dgm:spPr/>
    </dgm:pt>
    <dgm:pt modelId="{FE8E2E26-2B18-4CE0-A9B4-469422761A8D}" type="pres">
      <dgm:prSet presAssocID="{7818F8BA-B8C4-41A5-935A-D1162535BDF4}" presName="parTx" presStyleLbl="revTx" presStyleIdx="6" presStyleCnt="7">
        <dgm:presLayoutVars>
          <dgm:chMax val="0"/>
          <dgm:chPref val="0"/>
        </dgm:presLayoutVars>
      </dgm:prSet>
      <dgm:spPr/>
    </dgm:pt>
  </dgm:ptLst>
  <dgm:cxnLst>
    <dgm:cxn modelId="{0240BC07-D0DB-49DC-B07D-7EDB78E6C88B}" type="presOf" srcId="{BF1E4874-B696-464B-B1BB-9FCDDA846E74}" destId="{3F6D07C6-0F30-459A-A03F-10404C3E6257}" srcOrd="0" destOrd="0" presId="urn:microsoft.com/office/officeart/2018/2/layout/IconVerticalSolidList"/>
    <dgm:cxn modelId="{FE4EFE0B-D30F-4D7A-9662-93950802A680}" type="presOf" srcId="{45249FAD-CCF1-4942-ACCC-ACEBE3A29015}" destId="{2AF12EFE-C02F-49DD-A73E-C8B6A3E190C9}" srcOrd="0" destOrd="0" presId="urn:microsoft.com/office/officeart/2018/2/layout/IconVerticalSolidList"/>
    <dgm:cxn modelId="{0D6AFA17-405F-46D4-B6EB-645990A794D2}" type="presOf" srcId="{8255FF8C-05E6-4A5F-A20A-FA625D712BA2}" destId="{39277335-B189-424D-AD38-DCD1E65E0EA6}" srcOrd="0" destOrd="0" presId="urn:microsoft.com/office/officeart/2018/2/layout/IconVerticalSolidList"/>
    <dgm:cxn modelId="{E4D38727-66F2-4992-8CF9-DB85D0615C59}" srcId="{45249FAD-CCF1-4942-ACCC-ACEBE3A29015}" destId="{3DAA2E42-F1D4-4BEB-96A1-A6AFBE162B67}" srcOrd="1" destOrd="0" parTransId="{F1960B41-E8B4-480F-A93E-CFB1A5EC520F}" sibTransId="{A03DBF28-094E-4C4D-AE2F-C327F5484DA4}"/>
    <dgm:cxn modelId="{44D13E32-6B6C-46D6-A231-00924195E236}" srcId="{4EA8A4FE-5A87-46F4-82A1-03867770E2C4}" destId="{7818F8BA-B8C4-41A5-935A-D1162535BDF4}" srcOrd="4" destOrd="0" parTransId="{41761A5C-029E-4805-A421-9984E0FEF3B5}" sibTransId="{03D9F95E-5954-4C55-864B-FF6E21267032}"/>
    <dgm:cxn modelId="{C9308632-4F7D-4A78-A42F-2E9C2FFB7D14}" srcId="{4EA8A4FE-5A87-46F4-82A1-03867770E2C4}" destId="{4A243B7D-9262-4AE8-9022-9F28994818CE}" srcOrd="3" destOrd="0" parTransId="{44AC3F8C-C08F-4021-94AF-029F8B11BD01}" sibTransId="{466DAB5A-9845-4D6A-B5A8-50839CD1C250}"/>
    <dgm:cxn modelId="{CF488633-D24D-4F09-ACA1-F1623597A7FC}" type="presOf" srcId="{C9B6D6A7-DC18-4396-A43A-734A8729A270}" destId="{92449AB0-61D7-4CE2-BCD4-3D38298A8A49}" srcOrd="0" destOrd="1" presId="urn:microsoft.com/office/officeart/2018/2/layout/IconVerticalSolidList"/>
    <dgm:cxn modelId="{65750E61-E814-45F3-8C30-F49D37B6FD78}" srcId="{2E80B907-A3AA-4EF5-BA51-55BDFFA8CA91}" destId="{C9B6D6A7-DC18-4396-A43A-734A8729A270}" srcOrd="1" destOrd="0" parTransId="{B734C5CF-FE38-4C70-BE99-B48362DB8446}" sibTransId="{E2D518E0-F55A-4D2A-B0C1-C62CB7F94872}"/>
    <dgm:cxn modelId="{2E869D63-DB33-429D-BA12-F569679A67EE}" type="presOf" srcId="{989278A7-DBAA-498F-AA07-3A984AC788A1}" destId="{92449AB0-61D7-4CE2-BCD4-3D38298A8A49}" srcOrd="0" destOrd="0" presId="urn:microsoft.com/office/officeart/2018/2/layout/IconVerticalSolidList"/>
    <dgm:cxn modelId="{8C383A67-7526-45B0-8C29-FCE972CE71FB}" srcId="{4EA8A4FE-5A87-46F4-82A1-03867770E2C4}" destId="{2E80B907-A3AA-4EF5-BA51-55BDFFA8CA91}" srcOrd="1" destOrd="0" parTransId="{1930C101-EBAF-4A50-9459-F5A4A8D62EA4}" sibTransId="{7C5426CD-F366-44E1-8972-68B133023934}"/>
    <dgm:cxn modelId="{20CBDC4F-2317-4D03-A16A-490E9B7F0B8A}" srcId="{4EA8A4FE-5A87-46F4-82A1-03867770E2C4}" destId="{45249FAD-CCF1-4942-ACCC-ACEBE3A29015}" srcOrd="0" destOrd="0" parTransId="{5446111A-D073-42C8-83B8-2B387A304977}" sibTransId="{071EA66B-5DD7-412C-8C69-407E4AD85E6C}"/>
    <dgm:cxn modelId="{447DAA74-4219-44A9-82C2-EF19CDF8E1EB}" srcId="{45249FAD-CCF1-4942-ACCC-ACEBE3A29015}" destId="{8255FF8C-05E6-4A5F-A20A-FA625D712BA2}" srcOrd="0" destOrd="0" parTransId="{A1831E03-9798-48C2-90E8-1ADCC512D2E0}" sibTransId="{BDA63F24-F85B-4884-84A8-B9B61B409631}"/>
    <dgm:cxn modelId="{826F2DB9-01EF-40B9-9D93-EE0B4595356F}" type="presOf" srcId="{7818F8BA-B8C4-41A5-935A-D1162535BDF4}" destId="{FE8E2E26-2B18-4CE0-A9B4-469422761A8D}" srcOrd="0" destOrd="0" presId="urn:microsoft.com/office/officeart/2018/2/layout/IconVerticalSolidList"/>
    <dgm:cxn modelId="{F15057B9-D5E2-4803-AF54-027C77BBF456}" type="presOf" srcId="{4A243B7D-9262-4AE8-9022-9F28994818CE}" destId="{0D56230F-2FE5-4EAB-A3C4-C6B2BD091D8C}" srcOrd="0" destOrd="0" presId="urn:microsoft.com/office/officeart/2018/2/layout/IconVerticalSolidList"/>
    <dgm:cxn modelId="{32409AEB-F317-4903-A956-9B153063E0C5}" type="presOf" srcId="{4EA8A4FE-5A87-46F4-82A1-03867770E2C4}" destId="{109A9765-5DE5-4A46-BE4A-974D617B22BD}" srcOrd="0" destOrd="0" presId="urn:microsoft.com/office/officeart/2018/2/layout/IconVerticalSolidList"/>
    <dgm:cxn modelId="{63B14BF0-5F4F-4D8D-8C1C-F7A46534CF29}" srcId="{4EA8A4FE-5A87-46F4-82A1-03867770E2C4}" destId="{BF1E4874-B696-464B-B1BB-9FCDDA846E74}" srcOrd="2" destOrd="0" parTransId="{153F6A73-AB43-4712-9F33-9E997A94B01A}" sibTransId="{743CD9BA-9E90-4C16-B917-0DD5A60146DD}"/>
    <dgm:cxn modelId="{6B71A9F4-CD22-4D0B-81F5-E3FFC51B03A5}" type="presOf" srcId="{3DAA2E42-F1D4-4BEB-96A1-A6AFBE162B67}" destId="{39277335-B189-424D-AD38-DCD1E65E0EA6}" srcOrd="0" destOrd="1" presId="urn:microsoft.com/office/officeart/2018/2/layout/IconVerticalSolidList"/>
    <dgm:cxn modelId="{1236E3F7-0435-4601-B34E-7696945ABC9F}" srcId="{2E80B907-A3AA-4EF5-BA51-55BDFFA8CA91}" destId="{989278A7-DBAA-498F-AA07-3A984AC788A1}" srcOrd="0" destOrd="0" parTransId="{22A621B9-522B-441F-A0FF-21E28AF790DA}" sibTransId="{8C3456B1-0471-4B76-B7A4-70A7222971CF}"/>
    <dgm:cxn modelId="{54CC1BF9-E6CC-4CE3-8F47-4BE65C3C328B}" type="presOf" srcId="{2E80B907-A3AA-4EF5-BA51-55BDFFA8CA91}" destId="{619AD79B-5EA8-42A2-ACA6-2B9051BC86D9}" srcOrd="0" destOrd="0" presId="urn:microsoft.com/office/officeart/2018/2/layout/IconVerticalSolidList"/>
    <dgm:cxn modelId="{4C144D6A-1E5B-4597-91C3-CE580FFE80BC}" type="presParOf" srcId="{109A9765-5DE5-4A46-BE4A-974D617B22BD}" destId="{689CBE00-C040-4160-95E3-4ED62C778CAC}" srcOrd="0" destOrd="0" presId="urn:microsoft.com/office/officeart/2018/2/layout/IconVerticalSolidList"/>
    <dgm:cxn modelId="{ECE40B76-7813-4AF0-B895-E671D1AB91A6}" type="presParOf" srcId="{689CBE00-C040-4160-95E3-4ED62C778CAC}" destId="{B125295F-2631-4ED0-963A-953F37DF1ED9}" srcOrd="0" destOrd="0" presId="urn:microsoft.com/office/officeart/2018/2/layout/IconVerticalSolidList"/>
    <dgm:cxn modelId="{F9CC3881-65C0-4EFF-9CA0-153731BD3008}" type="presParOf" srcId="{689CBE00-C040-4160-95E3-4ED62C778CAC}" destId="{3729F4B3-6552-4EBD-98F4-AAF8AC7452BF}" srcOrd="1" destOrd="0" presId="urn:microsoft.com/office/officeart/2018/2/layout/IconVerticalSolidList"/>
    <dgm:cxn modelId="{8D7B8107-28CF-4505-B83E-92D133AFEE85}" type="presParOf" srcId="{689CBE00-C040-4160-95E3-4ED62C778CAC}" destId="{241CB095-F55A-4FFE-8A36-41CC611B14A7}" srcOrd="2" destOrd="0" presId="urn:microsoft.com/office/officeart/2018/2/layout/IconVerticalSolidList"/>
    <dgm:cxn modelId="{7DCB3BF2-257E-4F50-ABCA-2CEF7E142D49}" type="presParOf" srcId="{689CBE00-C040-4160-95E3-4ED62C778CAC}" destId="{2AF12EFE-C02F-49DD-A73E-C8B6A3E190C9}" srcOrd="3" destOrd="0" presId="urn:microsoft.com/office/officeart/2018/2/layout/IconVerticalSolidList"/>
    <dgm:cxn modelId="{DCDB824C-E795-4611-8F26-D6D97C74A775}" type="presParOf" srcId="{689CBE00-C040-4160-95E3-4ED62C778CAC}" destId="{39277335-B189-424D-AD38-DCD1E65E0EA6}" srcOrd="4" destOrd="0" presId="urn:microsoft.com/office/officeart/2018/2/layout/IconVerticalSolidList"/>
    <dgm:cxn modelId="{1768FFA9-A386-43E3-9FD4-9E5967DA52D3}" type="presParOf" srcId="{109A9765-5DE5-4A46-BE4A-974D617B22BD}" destId="{4E5ED094-A821-4D5C-A1F3-B42105856F89}" srcOrd="1" destOrd="0" presId="urn:microsoft.com/office/officeart/2018/2/layout/IconVerticalSolidList"/>
    <dgm:cxn modelId="{5303BD22-7498-43EE-B6CF-C7AB377DC23C}" type="presParOf" srcId="{109A9765-5DE5-4A46-BE4A-974D617B22BD}" destId="{3B435155-3787-4643-B015-745B21D7851D}" srcOrd="2" destOrd="0" presId="urn:microsoft.com/office/officeart/2018/2/layout/IconVerticalSolidList"/>
    <dgm:cxn modelId="{D615DBFA-B000-4109-BA5A-3F99A7E61C85}" type="presParOf" srcId="{3B435155-3787-4643-B015-745B21D7851D}" destId="{EE4D7759-F906-45C2-8190-460EC661C3F1}" srcOrd="0" destOrd="0" presId="urn:microsoft.com/office/officeart/2018/2/layout/IconVerticalSolidList"/>
    <dgm:cxn modelId="{018DA847-CC44-4672-9200-AD24F672CDEF}" type="presParOf" srcId="{3B435155-3787-4643-B015-745B21D7851D}" destId="{DF26B490-3B3D-4E51-8967-EBB9D022742E}" srcOrd="1" destOrd="0" presId="urn:microsoft.com/office/officeart/2018/2/layout/IconVerticalSolidList"/>
    <dgm:cxn modelId="{CFEDC483-F09E-4C14-9BD8-237EEC0E9D08}" type="presParOf" srcId="{3B435155-3787-4643-B015-745B21D7851D}" destId="{2CF37199-F08D-4E0D-8ED0-8291AB57D640}" srcOrd="2" destOrd="0" presId="urn:microsoft.com/office/officeart/2018/2/layout/IconVerticalSolidList"/>
    <dgm:cxn modelId="{D5A9B314-4862-432E-B6FF-6D06509F94EE}" type="presParOf" srcId="{3B435155-3787-4643-B015-745B21D7851D}" destId="{619AD79B-5EA8-42A2-ACA6-2B9051BC86D9}" srcOrd="3" destOrd="0" presId="urn:microsoft.com/office/officeart/2018/2/layout/IconVerticalSolidList"/>
    <dgm:cxn modelId="{D0B99171-75BE-42C9-BA61-A9A9D0DC38C3}" type="presParOf" srcId="{3B435155-3787-4643-B015-745B21D7851D}" destId="{92449AB0-61D7-4CE2-BCD4-3D38298A8A49}" srcOrd="4" destOrd="0" presId="urn:microsoft.com/office/officeart/2018/2/layout/IconVerticalSolidList"/>
    <dgm:cxn modelId="{CA330754-129A-4B23-BB7E-DF8B7A6B6495}" type="presParOf" srcId="{109A9765-5DE5-4A46-BE4A-974D617B22BD}" destId="{E7C89926-4F87-45AB-A036-742E2C727E6E}" srcOrd="3" destOrd="0" presId="urn:microsoft.com/office/officeart/2018/2/layout/IconVerticalSolidList"/>
    <dgm:cxn modelId="{2E9A0677-B1DA-4320-A4AB-DF0C9FEBFA50}" type="presParOf" srcId="{109A9765-5DE5-4A46-BE4A-974D617B22BD}" destId="{E1BBB633-CDC5-4DB0-AC28-2F0C12F0EDDC}" srcOrd="4" destOrd="0" presId="urn:microsoft.com/office/officeart/2018/2/layout/IconVerticalSolidList"/>
    <dgm:cxn modelId="{09856EA7-C5FB-4619-9288-86BB842FA7B5}" type="presParOf" srcId="{E1BBB633-CDC5-4DB0-AC28-2F0C12F0EDDC}" destId="{142A1064-D225-42ED-89D3-91311C31E37E}" srcOrd="0" destOrd="0" presId="urn:microsoft.com/office/officeart/2018/2/layout/IconVerticalSolidList"/>
    <dgm:cxn modelId="{BC9767CE-AF13-48D0-9E14-008BC871B15D}" type="presParOf" srcId="{E1BBB633-CDC5-4DB0-AC28-2F0C12F0EDDC}" destId="{DE8F2CCD-F9C4-463D-8A2B-715517C13938}" srcOrd="1" destOrd="0" presId="urn:microsoft.com/office/officeart/2018/2/layout/IconVerticalSolidList"/>
    <dgm:cxn modelId="{A6A26324-A22F-42B3-AD18-CFC1FC6EE402}" type="presParOf" srcId="{E1BBB633-CDC5-4DB0-AC28-2F0C12F0EDDC}" destId="{714D2E64-3B64-4B0D-BDAF-E142386C1928}" srcOrd="2" destOrd="0" presId="urn:microsoft.com/office/officeart/2018/2/layout/IconVerticalSolidList"/>
    <dgm:cxn modelId="{313648E9-6003-4DAE-8237-5BE810224F44}" type="presParOf" srcId="{E1BBB633-CDC5-4DB0-AC28-2F0C12F0EDDC}" destId="{3F6D07C6-0F30-459A-A03F-10404C3E6257}" srcOrd="3" destOrd="0" presId="urn:microsoft.com/office/officeart/2018/2/layout/IconVerticalSolidList"/>
    <dgm:cxn modelId="{415BC485-DB1F-4176-A728-E8E47EC4B973}" type="presParOf" srcId="{109A9765-5DE5-4A46-BE4A-974D617B22BD}" destId="{270BD2B2-1AFC-425F-BBDC-284BBEFDC3A3}" srcOrd="5" destOrd="0" presId="urn:microsoft.com/office/officeart/2018/2/layout/IconVerticalSolidList"/>
    <dgm:cxn modelId="{EF295E0B-B5E2-4D2D-900D-6BD12FB2AC5B}" type="presParOf" srcId="{109A9765-5DE5-4A46-BE4A-974D617B22BD}" destId="{6D233962-1F39-434C-A6E2-350C6046EC20}" srcOrd="6" destOrd="0" presId="urn:microsoft.com/office/officeart/2018/2/layout/IconVerticalSolidList"/>
    <dgm:cxn modelId="{754563C1-1401-4863-A332-B7691C251DCB}" type="presParOf" srcId="{6D233962-1F39-434C-A6E2-350C6046EC20}" destId="{5BCC82FF-3C60-4C91-846F-55EDDFC1416F}" srcOrd="0" destOrd="0" presId="urn:microsoft.com/office/officeart/2018/2/layout/IconVerticalSolidList"/>
    <dgm:cxn modelId="{EA68A205-7918-4F12-B423-4CD195AAFC6D}" type="presParOf" srcId="{6D233962-1F39-434C-A6E2-350C6046EC20}" destId="{88197F74-2AA8-43BC-BE99-92233E51E287}" srcOrd="1" destOrd="0" presId="urn:microsoft.com/office/officeart/2018/2/layout/IconVerticalSolidList"/>
    <dgm:cxn modelId="{F0580869-3E1E-4C69-99EA-C94F813E85BF}" type="presParOf" srcId="{6D233962-1F39-434C-A6E2-350C6046EC20}" destId="{4020D645-15AA-419D-888A-0404F375492A}" srcOrd="2" destOrd="0" presId="urn:microsoft.com/office/officeart/2018/2/layout/IconVerticalSolidList"/>
    <dgm:cxn modelId="{046A046E-1787-46C4-8574-E3A50740EBCB}" type="presParOf" srcId="{6D233962-1F39-434C-A6E2-350C6046EC20}" destId="{0D56230F-2FE5-4EAB-A3C4-C6B2BD091D8C}" srcOrd="3" destOrd="0" presId="urn:microsoft.com/office/officeart/2018/2/layout/IconVerticalSolidList"/>
    <dgm:cxn modelId="{72FFD75C-44EA-40AE-81E3-4609115FC298}" type="presParOf" srcId="{109A9765-5DE5-4A46-BE4A-974D617B22BD}" destId="{1C34F88A-DA92-402D-ACE8-1E66F8857DAF}" srcOrd="7" destOrd="0" presId="urn:microsoft.com/office/officeart/2018/2/layout/IconVerticalSolidList"/>
    <dgm:cxn modelId="{14403CD0-9152-457F-B4AC-DD5C09C0E603}" type="presParOf" srcId="{109A9765-5DE5-4A46-BE4A-974D617B22BD}" destId="{ED5EDEC6-9811-4216-AD75-4960A39FB2A5}" srcOrd="8" destOrd="0" presId="urn:microsoft.com/office/officeart/2018/2/layout/IconVerticalSolidList"/>
    <dgm:cxn modelId="{0D14D3AD-BE0B-4178-89D6-7B0126E3767B}" type="presParOf" srcId="{ED5EDEC6-9811-4216-AD75-4960A39FB2A5}" destId="{01117C52-1C9F-4A5D-A09D-2FED0714D0AA}" srcOrd="0" destOrd="0" presId="urn:microsoft.com/office/officeart/2018/2/layout/IconVerticalSolidList"/>
    <dgm:cxn modelId="{0CF591FF-F798-4634-94B1-A8DEFF03AC3B}" type="presParOf" srcId="{ED5EDEC6-9811-4216-AD75-4960A39FB2A5}" destId="{64711DF6-77F9-47B9-B111-B09BD03E68B7}" srcOrd="1" destOrd="0" presId="urn:microsoft.com/office/officeart/2018/2/layout/IconVerticalSolidList"/>
    <dgm:cxn modelId="{DFC3CA8B-98AB-48E8-BD6F-33DE7E353439}" type="presParOf" srcId="{ED5EDEC6-9811-4216-AD75-4960A39FB2A5}" destId="{F1071C44-38E3-4AE7-912C-39622A9E7D3E}" srcOrd="2" destOrd="0" presId="urn:microsoft.com/office/officeart/2018/2/layout/IconVerticalSolidList"/>
    <dgm:cxn modelId="{97F3CBB2-F61D-412C-B88E-47C265BBBD83}" type="presParOf" srcId="{ED5EDEC6-9811-4216-AD75-4960A39FB2A5}" destId="{FE8E2E26-2B18-4CE0-A9B4-469422761A8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5295F-2631-4ED0-963A-953F37DF1ED9}">
      <dsp:nvSpPr>
        <dsp:cNvPr id="0" name=""/>
        <dsp:cNvSpPr/>
      </dsp:nvSpPr>
      <dsp:spPr>
        <a:xfrm>
          <a:off x="0" y="7101"/>
          <a:ext cx="6904037" cy="9023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29F4B3-6552-4EBD-98F4-AAF8AC7452BF}">
      <dsp:nvSpPr>
        <dsp:cNvPr id="0" name=""/>
        <dsp:cNvSpPr/>
      </dsp:nvSpPr>
      <dsp:spPr>
        <a:xfrm>
          <a:off x="227440" y="178334"/>
          <a:ext cx="496754" cy="4962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F12EFE-C02F-49DD-A73E-C8B6A3E190C9}">
      <dsp:nvSpPr>
        <dsp:cNvPr id="0" name=""/>
        <dsp:cNvSpPr/>
      </dsp:nvSpPr>
      <dsp:spPr>
        <a:xfrm>
          <a:off x="1042651" y="7101"/>
          <a:ext cx="3106816" cy="93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78" tIns="98478" rIns="98478" bIns="98478" numCol="1" spcCol="1270" anchor="ctr" anchorCtr="0">
          <a:noAutofit/>
        </a:bodyPr>
        <a:lstStyle/>
        <a:p>
          <a:pPr marL="0" lvl="0" indent="0" algn="l" defTabSz="711200">
            <a:lnSpc>
              <a:spcPct val="100000"/>
            </a:lnSpc>
            <a:spcBef>
              <a:spcPct val="0"/>
            </a:spcBef>
            <a:spcAft>
              <a:spcPct val="35000"/>
            </a:spcAft>
            <a:buNone/>
          </a:pPr>
          <a:r>
            <a:rPr lang="en-US" sz="1600" u="sng" kern="1200"/>
            <a:t>Principal Investigators</a:t>
          </a:r>
          <a:endParaRPr lang="en-US" sz="1600" kern="1200"/>
        </a:p>
      </dsp:txBody>
      <dsp:txXfrm>
        <a:off x="1042651" y="7101"/>
        <a:ext cx="3106816" cy="930505"/>
      </dsp:txXfrm>
    </dsp:sp>
    <dsp:sp modelId="{39277335-B189-424D-AD38-DCD1E65E0EA6}">
      <dsp:nvSpPr>
        <dsp:cNvPr id="0" name=""/>
        <dsp:cNvSpPr/>
      </dsp:nvSpPr>
      <dsp:spPr>
        <a:xfrm>
          <a:off x="4149467" y="7101"/>
          <a:ext cx="2738511" cy="93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78" tIns="98478" rIns="98478" bIns="98478" numCol="1" spcCol="1270" anchor="ctr" anchorCtr="0">
          <a:noAutofit/>
        </a:bodyPr>
        <a:lstStyle/>
        <a:p>
          <a:pPr marL="0" lvl="0" indent="0" algn="l" defTabSz="533400">
            <a:lnSpc>
              <a:spcPct val="100000"/>
            </a:lnSpc>
            <a:spcBef>
              <a:spcPct val="0"/>
            </a:spcBef>
            <a:spcAft>
              <a:spcPct val="35000"/>
            </a:spcAft>
            <a:buNone/>
          </a:pPr>
          <a:r>
            <a:rPr lang="en-US" sz="1200" kern="1200" dirty="0"/>
            <a:t>Buddy Custard, Alaska Maritime Prevention &amp; Response Network</a:t>
          </a:r>
        </a:p>
        <a:p>
          <a:pPr marL="0" lvl="0" indent="0" algn="l" defTabSz="533400">
            <a:lnSpc>
              <a:spcPct val="100000"/>
            </a:lnSpc>
            <a:spcBef>
              <a:spcPct val="0"/>
            </a:spcBef>
            <a:spcAft>
              <a:spcPct val="35000"/>
            </a:spcAft>
            <a:buNone/>
          </a:pPr>
          <a:r>
            <a:rPr lang="en-US" sz="1200" kern="1200"/>
            <a:t>Dr. Shawn Butler, University of Alaska Anchorage</a:t>
          </a:r>
        </a:p>
      </dsp:txBody>
      <dsp:txXfrm>
        <a:off x="4149467" y="7101"/>
        <a:ext cx="2738511" cy="930505"/>
      </dsp:txXfrm>
    </dsp:sp>
    <dsp:sp modelId="{EE4D7759-F906-45C2-8190-460EC661C3F1}">
      <dsp:nvSpPr>
        <dsp:cNvPr id="0" name=""/>
        <dsp:cNvSpPr/>
      </dsp:nvSpPr>
      <dsp:spPr>
        <a:xfrm>
          <a:off x="0" y="1170233"/>
          <a:ext cx="6904037" cy="9023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26B490-3B3D-4E51-8967-EBB9D022742E}">
      <dsp:nvSpPr>
        <dsp:cNvPr id="0" name=""/>
        <dsp:cNvSpPr/>
      </dsp:nvSpPr>
      <dsp:spPr>
        <a:xfrm>
          <a:off x="272948" y="1373252"/>
          <a:ext cx="496754" cy="4962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9AD79B-5EA8-42A2-ACA6-2B9051BC86D9}">
      <dsp:nvSpPr>
        <dsp:cNvPr id="0" name=""/>
        <dsp:cNvSpPr/>
      </dsp:nvSpPr>
      <dsp:spPr>
        <a:xfrm>
          <a:off x="1042651" y="1170233"/>
          <a:ext cx="3106816" cy="93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78" tIns="98478" rIns="98478" bIns="98478" numCol="1" spcCol="1270" anchor="ctr" anchorCtr="0">
          <a:noAutofit/>
        </a:bodyPr>
        <a:lstStyle/>
        <a:p>
          <a:pPr marL="0" lvl="0" indent="0" algn="l" defTabSz="711200">
            <a:lnSpc>
              <a:spcPct val="100000"/>
            </a:lnSpc>
            <a:spcBef>
              <a:spcPct val="0"/>
            </a:spcBef>
            <a:spcAft>
              <a:spcPct val="35000"/>
            </a:spcAft>
            <a:buNone/>
          </a:pPr>
          <a:r>
            <a:rPr lang="en-US" sz="1600" u="sng" kern="1200"/>
            <a:t>Supporting Team</a:t>
          </a:r>
          <a:r>
            <a:rPr lang="en-US" sz="1600" kern="1200"/>
            <a:t>: </a:t>
          </a:r>
        </a:p>
      </dsp:txBody>
      <dsp:txXfrm>
        <a:off x="1042651" y="1170233"/>
        <a:ext cx="3106816" cy="930505"/>
      </dsp:txXfrm>
    </dsp:sp>
    <dsp:sp modelId="{92449AB0-61D7-4CE2-BCD4-3D38298A8A49}">
      <dsp:nvSpPr>
        <dsp:cNvPr id="0" name=""/>
        <dsp:cNvSpPr/>
      </dsp:nvSpPr>
      <dsp:spPr>
        <a:xfrm>
          <a:off x="4149467" y="1170233"/>
          <a:ext cx="2738511" cy="93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78" tIns="98478" rIns="98478" bIns="98478" numCol="1" spcCol="1270" anchor="ctr" anchorCtr="0">
          <a:noAutofit/>
        </a:bodyPr>
        <a:lstStyle/>
        <a:p>
          <a:pPr marL="0" lvl="0" indent="0" algn="l" defTabSz="533400">
            <a:lnSpc>
              <a:spcPct val="100000"/>
            </a:lnSpc>
            <a:spcBef>
              <a:spcPct val="0"/>
            </a:spcBef>
            <a:spcAft>
              <a:spcPct val="35000"/>
            </a:spcAft>
            <a:buNone/>
          </a:pPr>
          <a:r>
            <a:rPr lang="en-US" sz="1200" kern="1200"/>
            <a:t>Ed Page, Capt, USCG (Ret.), Marine Exchange of Alaska</a:t>
          </a:r>
        </a:p>
        <a:p>
          <a:pPr marL="0" lvl="0" indent="0" algn="l" defTabSz="533400">
            <a:lnSpc>
              <a:spcPct val="100000"/>
            </a:lnSpc>
            <a:spcBef>
              <a:spcPct val="0"/>
            </a:spcBef>
            <a:spcAft>
              <a:spcPct val="35000"/>
            </a:spcAft>
            <a:buNone/>
          </a:pPr>
          <a:r>
            <a:rPr lang="en-US" sz="1200" kern="1200"/>
            <a:t>Aaron Poe, Aleutian and Bering Sea Islands Land Conservation Council</a:t>
          </a:r>
        </a:p>
      </dsp:txBody>
      <dsp:txXfrm>
        <a:off x="4149467" y="1170233"/>
        <a:ext cx="2738511" cy="930505"/>
      </dsp:txXfrm>
    </dsp:sp>
    <dsp:sp modelId="{142A1064-D225-42ED-89D3-91311C31E37E}">
      <dsp:nvSpPr>
        <dsp:cNvPr id="0" name=""/>
        <dsp:cNvSpPr/>
      </dsp:nvSpPr>
      <dsp:spPr>
        <a:xfrm>
          <a:off x="0" y="2333365"/>
          <a:ext cx="6904037" cy="9023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8F2CCD-F9C4-463D-8A2B-715517C13938}">
      <dsp:nvSpPr>
        <dsp:cNvPr id="0" name=""/>
        <dsp:cNvSpPr/>
      </dsp:nvSpPr>
      <dsp:spPr>
        <a:xfrm>
          <a:off x="272948" y="2536384"/>
          <a:ext cx="496754" cy="4962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6D07C6-0F30-459A-A03F-10404C3E6257}">
      <dsp:nvSpPr>
        <dsp:cNvPr id="0" name=""/>
        <dsp:cNvSpPr/>
      </dsp:nvSpPr>
      <dsp:spPr>
        <a:xfrm>
          <a:off x="1042651" y="2333365"/>
          <a:ext cx="5845328" cy="93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78" tIns="98478" rIns="98478" bIns="98478" numCol="1" spcCol="1270" anchor="ctr" anchorCtr="0">
          <a:noAutofit/>
        </a:bodyPr>
        <a:lstStyle/>
        <a:p>
          <a:pPr marL="0" lvl="0" indent="0" algn="l" defTabSz="711200">
            <a:lnSpc>
              <a:spcPct val="100000"/>
            </a:lnSpc>
            <a:spcBef>
              <a:spcPct val="0"/>
            </a:spcBef>
            <a:spcAft>
              <a:spcPct val="35000"/>
            </a:spcAft>
            <a:buNone/>
          </a:pPr>
          <a:r>
            <a:rPr lang="en-US" sz="1600" u="sng" kern="1200" dirty="0"/>
            <a:t>Student Participation</a:t>
          </a:r>
          <a:r>
            <a:rPr lang="en-US" sz="1600" kern="1200" dirty="0"/>
            <a:t>: Max </a:t>
          </a:r>
          <a:r>
            <a:rPr lang="en-US" sz="1600" kern="1200" dirty="0" err="1"/>
            <a:t>Zaki</a:t>
          </a:r>
          <a:endParaRPr lang="en-US" sz="1600" kern="1200" dirty="0"/>
        </a:p>
      </dsp:txBody>
      <dsp:txXfrm>
        <a:off x="1042651" y="2333365"/>
        <a:ext cx="5845328" cy="930505"/>
      </dsp:txXfrm>
    </dsp:sp>
    <dsp:sp modelId="{5BCC82FF-3C60-4C91-846F-55EDDFC1416F}">
      <dsp:nvSpPr>
        <dsp:cNvPr id="0" name=""/>
        <dsp:cNvSpPr/>
      </dsp:nvSpPr>
      <dsp:spPr>
        <a:xfrm>
          <a:off x="0" y="3496497"/>
          <a:ext cx="6904037" cy="90230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197F74-2AA8-43BC-BE99-92233E51E287}">
      <dsp:nvSpPr>
        <dsp:cNvPr id="0" name=""/>
        <dsp:cNvSpPr/>
      </dsp:nvSpPr>
      <dsp:spPr>
        <a:xfrm>
          <a:off x="272948" y="3699516"/>
          <a:ext cx="496754" cy="4962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56230F-2FE5-4EAB-A3C4-C6B2BD091D8C}">
      <dsp:nvSpPr>
        <dsp:cNvPr id="0" name=""/>
        <dsp:cNvSpPr/>
      </dsp:nvSpPr>
      <dsp:spPr>
        <a:xfrm>
          <a:off x="1042651" y="3496497"/>
          <a:ext cx="5845328" cy="93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78" tIns="98478" rIns="98478" bIns="98478" numCol="1" spcCol="1270" anchor="ctr" anchorCtr="0">
          <a:noAutofit/>
        </a:bodyPr>
        <a:lstStyle/>
        <a:p>
          <a:pPr marL="0" lvl="0" indent="0" algn="l" defTabSz="711200">
            <a:lnSpc>
              <a:spcPct val="100000"/>
            </a:lnSpc>
            <a:spcBef>
              <a:spcPct val="0"/>
            </a:spcBef>
            <a:spcAft>
              <a:spcPct val="35000"/>
            </a:spcAft>
            <a:buNone/>
          </a:pPr>
          <a:r>
            <a:rPr lang="en-US" sz="1600" u="sng" kern="1200"/>
            <a:t>Project Champion</a:t>
          </a:r>
          <a:r>
            <a:rPr lang="en-US" sz="1600" kern="1200"/>
            <a:t>:  Hank Blaney, USCG HQ CG-255</a:t>
          </a:r>
        </a:p>
      </dsp:txBody>
      <dsp:txXfrm>
        <a:off x="1042651" y="3496497"/>
        <a:ext cx="5845328" cy="930505"/>
      </dsp:txXfrm>
    </dsp:sp>
    <dsp:sp modelId="{01117C52-1C9F-4A5D-A09D-2FED0714D0AA}">
      <dsp:nvSpPr>
        <dsp:cNvPr id="0" name=""/>
        <dsp:cNvSpPr/>
      </dsp:nvSpPr>
      <dsp:spPr>
        <a:xfrm>
          <a:off x="0" y="4659628"/>
          <a:ext cx="6904037" cy="90230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711DF6-77F9-47B9-B111-B09BD03E68B7}">
      <dsp:nvSpPr>
        <dsp:cNvPr id="0" name=""/>
        <dsp:cNvSpPr/>
      </dsp:nvSpPr>
      <dsp:spPr>
        <a:xfrm>
          <a:off x="273215" y="4862648"/>
          <a:ext cx="496754" cy="4962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8E2E26-2B18-4CE0-A9B4-469422761A8D}">
      <dsp:nvSpPr>
        <dsp:cNvPr id="0" name=""/>
        <dsp:cNvSpPr/>
      </dsp:nvSpPr>
      <dsp:spPr>
        <a:xfrm>
          <a:off x="1043184" y="4659628"/>
          <a:ext cx="5828252" cy="930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78" tIns="98478" rIns="98478" bIns="98478" numCol="1" spcCol="1270" anchor="ctr" anchorCtr="0">
          <a:noAutofit/>
        </a:bodyPr>
        <a:lstStyle/>
        <a:p>
          <a:pPr marL="0" lvl="0" indent="0" algn="l" defTabSz="711200">
            <a:lnSpc>
              <a:spcPct val="100000"/>
            </a:lnSpc>
            <a:spcBef>
              <a:spcPct val="0"/>
            </a:spcBef>
            <a:spcAft>
              <a:spcPct val="35000"/>
            </a:spcAft>
            <a:buNone/>
          </a:pPr>
          <a:r>
            <a:rPr lang="en-US" sz="1600" u="sng" kern="1200"/>
            <a:t>Project Advocates</a:t>
          </a:r>
          <a:r>
            <a:rPr lang="en-US" sz="1600" kern="1200"/>
            <a:t>:  Kristin Mabry, NOAA; Joel Garlich-Miller, USFWS; Dr. Lori Polasek, ADF&amp;G; Dr. Lauren Divine (Aleut Community of St. Paul)</a:t>
          </a:r>
        </a:p>
      </dsp:txBody>
      <dsp:txXfrm>
        <a:off x="1043184" y="4659628"/>
        <a:ext cx="5828252" cy="9305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5/9/2020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5/9/2020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757919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229365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2609258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986963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625710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237552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2594572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455746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948346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28</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8313"/>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759228" y="3936534"/>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4373777"/>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5585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5B3884-1278-1049-A3AE-D933A05E1DE4}"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074488-196D-904F-B58F-1B4B08621970}" type="slidenum">
              <a:rPr lang="en-US" smtClean="0"/>
              <a:t>‹#›</a:t>
            </a:fld>
            <a:endParaRPr lang="en-US"/>
          </a:p>
        </p:txBody>
      </p:sp>
    </p:spTree>
    <p:extLst>
      <p:ext uri="{BB962C8B-B14F-4D97-AF65-F5344CB8AC3E}">
        <p14:creationId xmlns:p14="http://schemas.microsoft.com/office/powerpoint/2010/main" val="120386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microsoft.com/office/2007/relationships/hdphoto" Target="../media/hdphoto1.wdp"/><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 Id="rId30"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5" cstate="print">
            <a:extLst>
              <a:ext uri="{BEBA8EAE-BF5A-486C-A8C5-ECC9F3942E4B}">
                <a14:imgProps xmlns:a14="http://schemas.microsoft.com/office/drawing/2010/main">
                  <a14:imgLayer r:embed="rId26">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9" cstate="print">
            <a:extLst>
              <a:ext uri="{BEBA8EAE-BF5A-486C-A8C5-ECC9F3942E4B}">
                <a14:imgProps xmlns:a14="http://schemas.microsoft.com/office/drawing/2010/main">
                  <a14:imgLayer r:embed="rId30">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0" r:id="rId22"/>
    <p:sldLayoutId id="2147483671" r:id="rId23"/>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drive.google.com/open?id=1SVMpYAw5on5oxeuN1S4N-k6TG5WrtZoA"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cid:ii_k12ent0f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emf"/><Relationship Id="rId1" Type="http://schemas.openxmlformats.org/officeDocument/2006/relationships/slideLayout" Target="../slideLayouts/slideLayout2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5.png"/><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38.png"/><Relationship Id="rId4"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2.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0.jpeg"/><Relationship Id="rId1" Type="http://schemas.openxmlformats.org/officeDocument/2006/relationships/slideLayout" Target="../slideLayouts/slideLayout22.xml"/><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2.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image" Target="../media/image51.png"/><Relationship Id="rId1" Type="http://schemas.openxmlformats.org/officeDocument/2006/relationships/slideLayout" Target="../slideLayouts/slideLayout22.xml"/><Relationship Id="rId6" Type="http://schemas.openxmlformats.org/officeDocument/2006/relationships/image" Target="../media/image55.jpg"/><Relationship Id="rId5" Type="http://schemas.openxmlformats.org/officeDocument/2006/relationships/image" Target="../media/image54.jpeg"/><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8" Type="http://schemas.openxmlformats.org/officeDocument/2006/relationships/image" Target="../media/image64.jfif"/><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2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image" Target="../media/image65.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71D674E-6E9D-8E48-B362-9EA2B6D055C9}"/>
              </a:ext>
            </a:extLst>
          </p:cNvPr>
          <p:cNvSpPr>
            <a:spLocks noGrp="1"/>
          </p:cNvSpPr>
          <p:nvPr>
            <p:ph type="body" sz="quarter" idx="10"/>
          </p:nvPr>
        </p:nvSpPr>
        <p:spPr>
          <a:xfrm>
            <a:off x="793003" y="4316651"/>
            <a:ext cx="3995650" cy="1487054"/>
          </a:xfrm>
        </p:spPr>
        <p:txBody>
          <a:bodyPr>
            <a:noAutofit/>
          </a:bodyPr>
          <a:lstStyle/>
          <a:p>
            <a:r>
              <a:rPr lang="en-US" dirty="0"/>
              <a:t>Buddy Custard, </a:t>
            </a:r>
            <a:r>
              <a:rPr lang="en-US" dirty="0" err="1"/>
              <a:t>Capt</a:t>
            </a:r>
            <a:r>
              <a:rPr lang="en-US" dirty="0"/>
              <a:t>, USCG (Ret.)</a:t>
            </a:r>
          </a:p>
          <a:p>
            <a:r>
              <a:rPr lang="en-US" dirty="0"/>
              <a:t>Dr. Shawn Butler</a:t>
            </a:r>
          </a:p>
          <a:p>
            <a:endParaRPr lang="en-US" dirty="0"/>
          </a:p>
          <a:p>
            <a:r>
              <a:rPr lang="en-US" dirty="0"/>
              <a:t>May 9, 2020</a:t>
            </a:r>
          </a:p>
        </p:txBody>
      </p:sp>
      <p:sp>
        <p:nvSpPr>
          <p:cNvPr id="8" name="Title 1">
            <a:extLst>
              <a:ext uri="{FF2B5EF4-FFF2-40B4-BE49-F238E27FC236}">
                <a16:creationId xmlns:a16="http://schemas.microsoft.com/office/drawing/2014/main" id="{8BE34C05-F079-8A47-9C01-AF2DC272E4CE}"/>
              </a:ext>
            </a:extLst>
          </p:cNvPr>
          <p:cNvSpPr>
            <a:spLocks noGrp="1"/>
          </p:cNvSpPr>
          <p:nvPr>
            <p:ph type="ctrTitle"/>
          </p:nvPr>
        </p:nvSpPr>
        <p:spPr>
          <a:xfrm>
            <a:off x="1153744" y="1972115"/>
            <a:ext cx="8969309" cy="2087419"/>
          </a:xfrm>
        </p:spPr>
        <p:txBody>
          <a:bodyPr>
            <a:noAutofit/>
          </a:bodyPr>
          <a:lstStyle/>
          <a:p>
            <a:pPr>
              <a:lnSpc>
                <a:spcPct val="100000"/>
              </a:lnSpc>
              <a:spcAft>
                <a:spcPts val="600"/>
              </a:spcAft>
            </a:pPr>
            <a:r>
              <a:rPr lang="en-US" sz="3200" b="1" i="1" dirty="0"/>
              <a:t>ADAC Year 6 Annual Meeting</a:t>
            </a:r>
            <a:br>
              <a:rPr lang="en-US" sz="3200" b="1" i="1" dirty="0"/>
            </a:br>
            <a:r>
              <a:rPr lang="en-US" sz="3200" b="1" i="1" dirty="0"/>
              <a:t>ADAC Project Brief</a:t>
            </a:r>
            <a:br>
              <a:rPr lang="en-US" sz="3200" b="1" i="1" dirty="0"/>
            </a:br>
            <a:r>
              <a:rPr lang="en-US" sz="3200" b="1" i="1" dirty="0">
                <a:solidFill>
                  <a:srgbClr val="FFFF00"/>
                </a:solidFill>
              </a:rPr>
              <a:t>“Arctic Vessel Monitoring Geofencing/Alert Awareness”</a:t>
            </a:r>
            <a:endParaRPr lang="en-US" sz="3200" dirty="0">
              <a:solidFill>
                <a:srgbClr val="FFFF00"/>
              </a:solidFill>
            </a:endParaRPr>
          </a:p>
        </p:txBody>
      </p:sp>
      <p:pic>
        <p:nvPicPr>
          <p:cNvPr id="1026" name="Picture 2" descr="2899ca98-7c77-4287-aea0-b2ce99b2d598">
            <a:extLst>
              <a:ext uri="{FF2B5EF4-FFF2-40B4-BE49-F238E27FC236}">
                <a16:creationId xmlns:a16="http://schemas.microsoft.com/office/drawing/2014/main" id="{6337B9C0-AF9A-4EFC-B10A-308C20BAA01B}"/>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rot="725986">
            <a:off x="9052034" y="3537814"/>
            <a:ext cx="2712220" cy="2712220"/>
          </a:xfrm>
          <a:prstGeom prst="roundRect">
            <a:avLst>
              <a:gd name="adj" fmla="val 4167"/>
            </a:avLst>
          </a:prstGeom>
          <a:solidFill>
            <a:srgbClr val="FFFFFF"/>
          </a:solidFill>
          <a:ln w="76200" cap="sq">
            <a:solidFill>
              <a:srgbClr val="292929"/>
            </a:solidFill>
            <a:miter lim="800000"/>
          </a:ln>
          <a:effectLst>
            <a:reflection stA="28000" endPos="42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716273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966952" y="1204108"/>
            <a:ext cx="2669406" cy="1781175"/>
          </a:xfrm>
        </p:spPr>
        <p:txBody>
          <a:bodyPr vert="horz" lIns="91440" tIns="45720" rIns="91440" bIns="45720" rtlCol="0" anchor="ctr">
            <a:normAutofit/>
          </a:bodyPr>
          <a:lstStyle/>
          <a:p>
            <a:r>
              <a:rPr lang="en-US" sz="3200" b="1" i="1">
                <a:solidFill>
                  <a:srgbClr val="FFFFFF"/>
                </a:solidFill>
                <a:latin typeface="+mj-lt"/>
              </a:rPr>
              <a:t>Project Team</a:t>
            </a:r>
            <a:endParaRPr lang="en-US" sz="3200" i="1">
              <a:solidFill>
                <a:srgbClr val="FFFFFF"/>
              </a:solidFill>
              <a:latin typeface="+mj-lt"/>
            </a:endParaRPr>
          </a:p>
        </p:txBody>
      </p:sp>
      <p:sp>
        <p:nvSpPr>
          <p:cNvPr id="5" name="Rectangle 4"/>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graphicFrame>
        <p:nvGraphicFramePr>
          <p:cNvPr id="7" name="Content Placeholder 2">
            <a:extLst>
              <a:ext uri="{FF2B5EF4-FFF2-40B4-BE49-F238E27FC236}">
                <a16:creationId xmlns:a16="http://schemas.microsoft.com/office/drawing/2014/main" id="{CF2A5B24-781F-4133-B9D9-AA93DEB507EC}"/>
              </a:ext>
            </a:extLst>
          </p:cNvPr>
          <p:cNvGraphicFramePr>
            <a:graphicFrameLocks noGrp="1"/>
          </p:cNvGraphicFramePr>
          <p:nvPr>
            <p:ph idx="4294967295"/>
            <p:extLst>
              <p:ext uri="{D42A27DB-BD31-4B8C-83A1-F6EECF244321}">
                <p14:modId xmlns:p14="http://schemas.microsoft.com/office/powerpoint/2010/main" val="2905974958"/>
              </p:ext>
            </p:extLst>
          </p:nvPr>
        </p:nvGraphicFramePr>
        <p:xfrm>
          <a:off x="4662488" y="600364"/>
          <a:ext cx="6904037" cy="5597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BD2B31-90AF-4DD2-A99A-147E21DE00A6}"/>
              </a:ext>
            </a:extLst>
          </p:cNvPr>
          <p:cNvSpPr>
            <a:spLocks noGrp="1"/>
          </p:cNvSpPr>
          <p:nvPr>
            <p:ph type="title"/>
          </p:nvPr>
        </p:nvSpPr>
        <p:spPr>
          <a:xfrm>
            <a:off x="838200" y="457199"/>
            <a:ext cx="4368282" cy="593726"/>
          </a:xfrm>
        </p:spPr>
        <p:txBody>
          <a:bodyPr vert="horz" lIns="91440" tIns="45720" rIns="91440" bIns="45720" rtlCol="0" anchor="ctr">
            <a:normAutofit fontScale="90000"/>
          </a:bodyPr>
          <a:lstStyle/>
          <a:p>
            <a:r>
              <a:rPr lang="en-US" sz="4400" i="1" dirty="0">
                <a:solidFill>
                  <a:schemeClr val="bg1">
                    <a:lumMod val="10000"/>
                    <a:lumOff val="90000"/>
                  </a:schemeClr>
                </a:solidFill>
                <a:latin typeface="+mj-lt"/>
              </a:rPr>
              <a:t>Problem Statement</a:t>
            </a:r>
          </a:p>
        </p:txBody>
      </p:sp>
      <p:sp>
        <p:nvSpPr>
          <p:cNvPr id="5" name="Rectangle 4">
            <a:extLst>
              <a:ext uri="{FF2B5EF4-FFF2-40B4-BE49-F238E27FC236}">
                <a16:creationId xmlns:a16="http://schemas.microsoft.com/office/drawing/2014/main" id="{1C03DA6F-076C-4A38-AEF4-FEDA1F3A0177}"/>
              </a:ext>
            </a:extLst>
          </p:cNvPr>
          <p:cNvSpPr/>
          <p:nvPr/>
        </p:nvSpPr>
        <p:spPr>
          <a:xfrm>
            <a:off x="385119" y="1119162"/>
            <a:ext cx="6388905" cy="4404560"/>
          </a:xfrm>
          <a:prstGeom prst="rect">
            <a:avLst/>
          </a:prstGeom>
        </p:spPr>
        <p:txBody>
          <a:bodyPr vert="horz" lIns="91440" tIns="45720" rIns="91440" bIns="45720" rtlCol="0" anchor="ctr">
            <a:normAutofit fontScale="92500" lnSpcReduction="20000"/>
          </a:bodyPr>
          <a:lstStyle/>
          <a:p>
            <a:pPr marL="285750" indent="-228600">
              <a:lnSpc>
                <a:spcPct val="90000"/>
              </a:lnSpc>
              <a:spcAft>
                <a:spcPts val="1200"/>
              </a:spcAft>
              <a:buFont typeface="Arial" panose="020B0604020202020204" pitchFamily="34" charset="0"/>
              <a:buChar char="•"/>
            </a:pPr>
            <a:r>
              <a:rPr lang="en-US" dirty="0">
                <a:solidFill>
                  <a:schemeClr val="bg1">
                    <a:lumMod val="10000"/>
                    <a:lumOff val="90000"/>
                  </a:schemeClr>
                </a:solidFill>
                <a:latin typeface="Franklin Gothic Book" panose="020B0503020102020204" pitchFamily="34" charset="0"/>
              </a:rPr>
              <a:t>~10,000 vessel transits annually in the U.S. Arctic region.</a:t>
            </a:r>
          </a:p>
          <a:p>
            <a:pPr marL="285750" indent="-228600">
              <a:lnSpc>
                <a:spcPct val="90000"/>
              </a:lnSpc>
              <a:spcAft>
                <a:spcPts val="1200"/>
              </a:spcAft>
              <a:buFont typeface="Arial" panose="020B0604020202020204" pitchFamily="34" charset="0"/>
              <a:buChar char="•"/>
            </a:pPr>
            <a:r>
              <a:rPr lang="en-US" dirty="0">
                <a:solidFill>
                  <a:schemeClr val="bg1">
                    <a:lumMod val="10000"/>
                    <a:lumOff val="90000"/>
                  </a:schemeClr>
                </a:solidFill>
                <a:latin typeface="Franklin Gothic Book" panose="020B0503020102020204" pitchFamily="34" charset="0"/>
              </a:rPr>
              <a:t>On any given day, 100 to 500 vessels operating within the U.S. Arctic region depending on the season. </a:t>
            </a:r>
          </a:p>
          <a:p>
            <a:pPr marL="285750" indent="-228600">
              <a:lnSpc>
                <a:spcPct val="90000"/>
              </a:lnSpc>
              <a:spcAft>
                <a:spcPts val="1200"/>
              </a:spcAft>
              <a:buFont typeface="Arial" panose="020B0604020202020204" pitchFamily="34" charset="0"/>
              <a:buChar char="•"/>
            </a:pPr>
            <a:r>
              <a:rPr lang="en-US" dirty="0">
                <a:solidFill>
                  <a:schemeClr val="bg1">
                    <a:lumMod val="10000"/>
                    <a:lumOff val="90000"/>
                  </a:schemeClr>
                </a:solidFill>
                <a:latin typeface="Franklin Gothic Book" panose="020B0503020102020204" pitchFamily="34" charset="0"/>
              </a:rPr>
              <a:t>The sheer volume in the number of vessels to keep continuous situational awareness in detecting vessel movement anomalies that could cause harm to people, property, and the marine ecosystem in this U.S. strategic region is overwhelming. </a:t>
            </a:r>
          </a:p>
          <a:p>
            <a:pPr marL="285750" indent="-228600">
              <a:lnSpc>
                <a:spcPct val="90000"/>
              </a:lnSpc>
              <a:spcAft>
                <a:spcPts val="1200"/>
              </a:spcAft>
              <a:buFont typeface="Arial" panose="020B0604020202020204" pitchFamily="34" charset="0"/>
              <a:buChar char="•"/>
            </a:pPr>
            <a:r>
              <a:rPr lang="en-US" dirty="0">
                <a:solidFill>
                  <a:schemeClr val="bg1">
                    <a:lumMod val="10000"/>
                    <a:lumOff val="90000"/>
                  </a:schemeClr>
                </a:solidFill>
                <a:latin typeface="Franklin Gothic Book" panose="020B0503020102020204" pitchFamily="34" charset="0"/>
              </a:rPr>
              <a:t>Coast Guard Arctic regional command centers are simultaneously managing multiple cases ranging from search and rescue, maritime law enforcement, homeland security, oil spill response and salvage, waterways management, and fisheries enforcement, as well as its other mandated missions throughout the other portions of the Western Alaska Captain of the Port Zone. </a:t>
            </a:r>
          </a:p>
          <a:p>
            <a:pPr marL="285750" indent="-228600">
              <a:lnSpc>
                <a:spcPct val="90000"/>
              </a:lnSpc>
              <a:spcAft>
                <a:spcPts val="1200"/>
              </a:spcAft>
              <a:buFont typeface="Arial" panose="020B0604020202020204" pitchFamily="34" charset="0"/>
              <a:buChar char="•"/>
            </a:pPr>
            <a:r>
              <a:rPr lang="en-US" dirty="0">
                <a:solidFill>
                  <a:schemeClr val="bg1">
                    <a:lumMod val="10000"/>
                    <a:lumOff val="90000"/>
                  </a:schemeClr>
                </a:solidFill>
                <a:latin typeface="Franklin Gothic Book" panose="020B0503020102020204" pitchFamily="34" charset="0"/>
              </a:rPr>
              <a:t>The enormous challenge of trying to manage this volume of information requires enhanced tools that to help sift through the hundreds of vessel movements during any given hour to detect a potential incident.</a:t>
            </a:r>
          </a:p>
        </p:txBody>
      </p:sp>
      <p:pic>
        <p:nvPicPr>
          <p:cNvPr id="15" name="Picture 14" descr="A picture containing text, map&#10;&#10;Description automatically generated">
            <a:extLst>
              <a:ext uri="{FF2B5EF4-FFF2-40B4-BE49-F238E27FC236}">
                <a16:creationId xmlns:a16="http://schemas.microsoft.com/office/drawing/2014/main" id="{6981E29B-7BA9-47A0-AF09-45A8B3B82ED2}"/>
              </a:ext>
            </a:extLst>
          </p:cNvPr>
          <p:cNvPicPr>
            <a:picLocks noChangeAspect="1"/>
          </p:cNvPicPr>
          <p:nvPr/>
        </p:nvPicPr>
        <p:blipFill rotWithShape="1">
          <a:blip r:embed="rId2">
            <a:extLst>
              <a:ext uri="{28A0092B-C50C-407E-A947-70E740481C1C}">
                <a14:useLocalDpi xmlns:a14="http://schemas.microsoft.com/office/drawing/2010/main" val="0"/>
              </a:ext>
            </a:extLst>
          </a:blip>
          <a:srcRect l="1035" r="40091"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
        <p:nvSpPr>
          <p:cNvPr id="7" name="Rectangle 6">
            <a:extLst>
              <a:ext uri="{FF2B5EF4-FFF2-40B4-BE49-F238E27FC236}">
                <a16:creationId xmlns:a16="http://schemas.microsoft.com/office/drawing/2014/main" id="{2847C4F6-DC74-4600-8792-3D5CD08ED5CC}"/>
              </a:ext>
            </a:extLst>
          </p:cNvPr>
          <p:cNvSpPr/>
          <p:nvPr/>
        </p:nvSpPr>
        <p:spPr>
          <a:xfrm>
            <a:off x="638894" y="1963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4223756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DC2555C-63F7-4B28-9212-871E42BCD513}"/>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
        <p:nvSpPr>
          <p:cNvPr id="7" name="Title 1">
            <a:extLst>
              <a:ext uri="{FF2B5EF4-FFF2-40B4-BE49-F238E27FC236}">
                <a16:creationId xmlns:a16="http://schemas.microsoft.com/office/drawing/2014/main" id="{6CAFEB54-B0DD-48B5-BC75-EB881B11907E}"/>
              </a:ext>
            </a:extLst>
          </p:cNvPr>
          <p:cNvSpPr txBox="1">
            <a:spLocks/>
          </p:cNvSpPr>
          <p:nvPr/>
        </p:nvSpPr>
        <p:spPr>
          <a:xfrm>
            <a:off x="543352" y="922954"/>
            <a:ext cx="5120114" cy="10531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spcAft>
                <a:spcPts val="600"/>
              </a:spcAft>
            </a:pPr>
            <a:r>
              <a:rPr lang="en-US" sz="4000" b="1" i="1" dirty="0"/>
              <a:t>Project Description</a:t>
            </a:r>
            <a:endParaRPr lang="en-US" sz="4000" i="1" dirty="0"/>
          </a:p>
        </p:txBody>
      </p:sp>
      <p:sp>
        <p:nvSpPr>
          <p:cNvPr id="11" name="Content Placeholder 2">
            <a:extLst>
              <a:ext uri="{FF2B5EF4-FFF2-40B4-BE49-F238E27FC236}">
                <a16:creationId xmlns:a16="http://schemas.microsoft.com/office/drawing/2014/main" id="{F4FA7858-E82A-4FED-A975-92D41748C38B}"/>
              </a:ext>
            </a:extLst>
          </p:cNvPr>
          <p:cNvSpPr txBox="1">
            <a:spLocks/>
          </p:cNvSpPr>
          <p:nvPr/>
        </p:nvSpPr>
        <p:spPr>
          <a:xfrm>
            <a:off x="449085" y="2297015"/>
            <a:ext cx="5120113" cy="191676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None/>
            </a:pPr>
            <a:r>
              <a:rPr lang="en-US" sz="2000" b="1" dirty="0"/>
              <a:t>A</a:t>
            </a:r>
            <a:r>
              <a:rPr lang="en-US" sz="2000" dirty="0"/>
              <a:t>dvance Arctic Maritime Domain Awareness &amp; Management by capitalizing and enhancing Automatic Identification System (AIS) geofencing and alert notification technology, integrating into the unclassified PACTRACS system used by USCG District Seventeen. </a:t>
            </a:r>
          </a:p>
        </p:txBody>
      </p:sp>
      <p:pic>
        <p:nvPicPr>
          <p:cNvPr id="12" name="Picture 11">
            <a:extLst>
              <a:ext uri="{FF2B5EF4-FFF2-40B4-BE49-F238E27FC236}">
                <a16:creationId xmlns:a16="http://schemas.microsoft.com/office/drawing/2014/main" id="{B65C1D9C-6E67-4DDA-9EE9-7BACBA80429D}"/>
              </a:ext>
            </a:extLst>
          </p:cNvPr>
          <p:cNvPicPr>
            <a:picLocks noChangeAspect="1"/>
          </p:cNvPicPr>
          <p:nvPr/>
        </p:nvPicPr>
        <p:blipFill rotWithShape="1">
          <a:blip r:embed="rId3"/>
          <a:srcRect l="443" r="18319"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307795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DD8B40-3F43-4029-84A5-1A119C7432EA}"/>
              </a:ext>
            </a:extLst>
          </p:cNvPr>
          <p:cNvSpPr/>
          <p:nvPr/>
        </p:nvSpPr>
        <p:spPr>
          <a:xfrm>
            <a:off x="457192" y="1789050"/>
            <a:ext cx="7972395" cy="2677656"/>
          </a:xfrm>
          <a:prstGeom prst="rect">
            <a:avLst/>
          </a:prstGeom>
        </p:spPr>
        <p:txBody>
          <a:bodyPr wrap="square">
            <a:spAutoFit/>
          </a:bodyPr>
          <a:lstStyle/>
          <a:p>
            <a:r>
              <a:rPr lang="en-US" sz="2400" dirty="0">
                <a:latin typeface="Franklin Gothic Book" panose="020B0503020102020204" pitchFamily="34" charset="0"/>
              </a:rPr>
              <a:t>AIS is an internationally adopted tracking system required by most commercial vessels to aid maritime safety, security, and environmental protection. </a:t>
            </a:r>
          </a:p>
          <a:p>
            <a:endParaRPr lang="en-US" sz="2400" dirty="0">
              <a:latin typeface="Franklin Gothic Book" panose="020B0503020102020204" pitchFamily="34" charset="0"/>
            </a:endParaRPr>
          </a:p>
          <a:p>
            <a:r>
              <a:rPr lang="en-US" sz="2400" dirty="0">
                <a:latin typeface="Franklin Gothic Book" panose="020B0503020102020204" pitchFamily="34" charset="0"/>
              </a:rPr>
              <a:t>Vessels equipped with AIS transponders transmit position reports, speed, type of vessel, size, cargo, navigation status, and destination several times a minute. </a:t>
            </a:r>
          </a:p>
        </p:txBody>
      </p:sp>
      <p:sp>
        <p:nvSpPr>
          <p:cNvPr id="7" name="Rectangle 6">
            <a:extLst>
              <a:ext uri="{FF2B5EF4-FFF2-40B4-BE49-F238E27FC236}">
                <a16:creationId xmlns:a16="http://schemas.microsoft.com/office/drawing/2014/main" id="{2847C4F6-DC74-4600-8792-3D5CD08ED5CC}"/>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
        <p:nvSpPr>
          <p:cNvPr id="8" name="Title 1">
            <a:extLst>
              <a:ext uri="{FF2B5EF4-FFF2-40B4-BE49-F238E27FC236}">
                <a16:creationId xmlns:a16="http://schemas.microsoft.com/office/drawing/2014/main" id="{5F6F70AD-032C-4B06-89EB-43AF2C9E72E8}"/>
              </a:ext>
            </a:extLst>
          </p:cNvPr>
          <p:cNvSpPr txBox="1">
            <a:spLocks/>
          </p:cNvSpPr>
          <p:nvPr/>
        </p:nvSpPr>
        <p:spPr>
          <a:xfrm>
            <a:off x="543352" y="922954"/>
            <a:ext cx="2358468" cy="10531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spcAft>
                <a:spcPts val="600"/>
              </a:spcAft>
            </a:pPr>
            <a:r>
              <a:rPr lang="en-US" sz="4000" b="1" i="1" dirty="0"/>
              <a:t>Baseline</a:t>
            </a:r>
            <a:endParaRPr lang="en-US" sz="4000" i="1" dirty="0"/>
          </a:p>
        </p:txBody>
      </p:sp>
      <p:pic>
        <p:nvPicPr>
          <p:cNvPr id="11" name="Picture 10" descr="A small boat in a body of water&#10;&#10;Description automatically generated">
            <a:extLst>
              <a:ext uri="{FF2B5EF4-FFF2-40B4-BE49-F238E27FC236}">
                <a16:creationId xmlns:a16="http://schemas.microsoft.com/office/drawing/2014/main" id="{63732758-DBE8-4054-B046-B3444FFD21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1788" y="1099001"/>
            <a:ext cx="4191239" cy="306461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4253332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F6F70AD-032C-4B06-89EB-43AF2C9E72E8}"/>
              </a:ext>
            </a:extLst>
          </p:cNvPr>
          <p:cNvSpPr txBox="1">
            <a:spLocks/>
          </p:cNvSpPr>
          <p:nvPr/>
        </p:nvSpPr>
        <p:spPr>
          <a:xfrm>
            <a:off x="546352" y="953546"/>
            <a:ext cx="3377183" cy="185430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spcAft>
                <a:spcPts val="600"/>
              </a:spcAft>
            </a:pPr>
            <a:r>
              <a:rPr lang="en-US" sz="3600" b="1" i="1" dirty="0"/>
              <a:t>AIS Geofencing Overview</a:t>
            </a:r>
            <a:endParaRPr lang="en-US" sz="3600" i="1" dirty="0"/>
          </a:p>
        </p:txBody>
      </p:sp>
      <p:sp>
        <p:nvSpPr>
          <p:cNvPr id="7" name="Rectangle 6">
            <a:extLst>
              <a:ext uri="{FF2B5EF4-FFF2-40B4-BE49-F238E27FC236}">
                <a16:creationId xmlns:a16="http://schemas.microsoft.com/office/drawing/2014/main" id="{2847C4F6-DC74-4600-8792-3D5CD08ED5CC}"/>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pic>
        <p:nvPicPr>
          <p:cNvPr id="10" name="Content Placeholder 5">
            <a:extLst>
              <a:ext uri="{FF2B5EF4-FFF2-40B4-BE49-F238E27FC236}">
                <a16:creationId xmlns:a16="http://schemas.microsoft.com/office/drawing/2014/main" id="{3B030315-8103-4738-AE3F-6F0FAF36DD96}"/>
              </a:ext>
            </a:extLst>
          </p:cNvPr>
          <p:cNvPicPr>
            <a:picLocks noChangeAspect="1"/>
          </p:cNvPicPr>
          <p:nvPr/>
        </p:nvPicPr>
        <p:blipFill>
          <a:blip r:embed="rId2"/>
          <a:stretch>
            <a:fillRect/>
          </a:stretch>
        </p:blipFill>
        <p:spPr>
          <a:xfrm>
            <a:off x="4299394" y="888190"/>
            <a:ext cx="7263042" cy="5319612"/>
          </a:xfrm>
          <a:prstGeom prst="rect">
            <a:avLst/>
          </a:prstGeom>
        </p:spPr>
      </p:pic>
      <p:sp>
        <p:nvSpPr>
          <p:cNvPr id="12" name="Title 1">
            <a:extLst>
              <a:ext uri="{FF2B5EF4-FFF2-40B4-BE49-F238E27FC236}">
                <a16:creationId xmlns:a16="http://schemas.microsoft.com/office/drawing/2014/main" id="{69B96833-195B-4A93-A949-F67CFAEDB5DD}"/>
              </a:ext>
            </a:extLst>
          </p:cNvPr>
          <p:cNvSpPr txBox="1">
            <a:spLocks/>
          </p:cNvSpPr>
          <p:nvPr/>
        </p:nvSpPr>
        <p:spPr>
          <a:xfrm>
            <a:off x="860552" y="3475651"/>
            <a:ext cx="2459042" cy="57449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800" dirty="0">
                <a:hlinkClick r:id="rId3"/>
              </a:rPr>
              <a:t>AIS Animation</a:t>
            </a:r>
            <a:endParaRPr lang="en-US" sz="2800" dirty="0"/>
          </a:p>
        </p:txBody>
      </p:sp>
    </p:spTree>
    <p:extLst>
      <p:ext uri="{BB962C8B-B14F-4D97-AF65-F5344CB8AC3E}">
        <p14:creationId xmlns:p14="http://schemas.microsoft.com/office/powerpoint/2010/main" val="2734783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boat in the water&#10;&#10;Description automatically generated">
            <a:extLst>
              <a:ext uri="{FF2B5EF4-FFF2-40B4-BE49-F238E27FC236}">
                <a16:creationId xmlns:a16="http://schemas.microsoft.com/office/drawing/2014/main" id="{7BE2C87F-A02D-4CD2-80CA-E163A0D43139}"/>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11920" b="1"/>
          <a:stretch/>
        </p:blipFill>
        <p:spPr>
          <a:xfrm>
            <a:off x="2781563" y="739989"/>
            <a:ext cx="9410437" cy="5293372"/>
          </a:xfrm>
          <a:prstGeom prst="rect">
            <a:avLst/>
          </a:prstGeom>
        </p:spPr>
      </p:pic>
      <p:sp>
        <p:nvSpPr>
          <p:cNvPr id="14" name="Freeform: Shape 13">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977B5ED5-CB92-49EB-A5EF-314D872DEE54}"/>
              </a:ext>
            </a:extLst>
          </p:cNvPr>
          <p:cNvSpPr txBox="1">
            <a:spLocks/>
          </p:cNvSpPr>
          <p:nvPr/>
        </p:nvSpPr>
        <p:spPr>
          <a:xfrm>
            <a:off x="750242" y="632990"/>
            <a:ext cx="4062643" cy="10434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spcAft>
                <a:spcPts val="600"/>
              </a:spcAft>
            </a:pPr>
            <a:r>
              <a:rPr lang="en-US" sz="4000" b="1" i="1" dirty="0"/>
              <a:t>Relevance</a:t>
            </a:r>
            <a:endParaRPr lang="en-US" sz="4000" i="1" dirty="0"/>
          </a:p>
        </p:txBody>
      </p:sp>
      <p:sp>
        <p:nvSpPr>
          <p:cNvPr id="7" name="Rectangle 6">
            <a:extLst>
              <a:ext uri="{FF2B5EF4-FFF2-40B4-BE49-F238E27FC236}">
                <a16:creationId xmlns:a16="http://schemas.microsoft.com/office/drawing/2014/main" id="{2847C4F6-DC74-4600-8792-3D5CD08ED5CC}"/>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
        <p:nvSpPr>
          <p:cNvPr id="10" name="Rectangle 9">
            <a:extLst>
              <a:ext uri="{FF2B5EF4-FFF2-40B4-BE49-F238E27FC236}">
                <a16:creationId xmlns:a16="http://schemas.microsoft.com/office/drawing/2014/main" id="{100B0C4B-B05F-4EB1-A2B2-757DCA271FA7}"/>
              </a:ext>
            </a:extLst>
          </p:cNvPr>
          <p:cNvSpPr/>
          <p:nvPr/>
        </p:nvSpPr>
        <p:spPr>
          <a:xfrm>
            <a:off x="238632" y="1974787"/>
            <a:ext cx="4959927" cy="2677656"/>
          </a:xfrm>
          <a:prstGeom prst="rect">
            <a:avLst/>
          </a:prstGeom>
        </p:spPr>
        <p:txBody>
          <a:bodyPr wrap="square">
            <a:spAutoFit/>
          </a:bodyPr>
          <a:lstStyle/>
          <a:p>
            <a:r>
              <a:rPr lang="en-US" sz="2400" dirty="0">
                <a:latin typeface="Franklin Gothic Book" panose="020B0503020102020204" pitchFamily="34" charset="0"/>
              </a:rPr>
              <a:t>Enhanced AIS capabilities enable decisionmakers from the Coast Guard, other agencies, and Arctic stakeholders to assess, monitor, and act as needed to reduce adverse impacts presented by maritime activity in Arctic waters</a:t>
            </a:r>
          </a:p>
        </p:txBody>
      </p:sp>
    </p:spTree>
    <p:extLst>
      <p:ext uri="{BB962C8B-B14F-4D97-AF65-F5344CB8AC3E}">
        <p14:creationId xmlns:p14="http://schemas.microsoft.com/office/powerpoint/2010/main" val="3188898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DC2555C-63F7-4B28-9212-871E42BCD513}"/>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
        <p:nvSpPr>
          <p:cNvPr id="6" name="Title 1">
            <a:extLst>
              <a:ext uri="{FF2B5EF4-FFF2-40B4-BE49-F238E27FC236}">
                <a16:creationId xmlns:a16="http://schemas.microsoft.com/office/drawing/2014/main" id="{829F742B-8CF9-479C-9CF8-7E1CC42C3269}"/>
              </a:ext>
            </a:extLst>
          </p:cNvPr>
          <p:cNvSpPr txBox="1">
            <a:spLocks/>
          </p:cNvSpPr>
          <p:nvPr/>
        </p:nvSpPr>
        <p:spPr>
          <a:xfrm>
            <a:off x="432971" y="535624"/>
            <a:ext cx="5120114" cy="11930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4000" b="1" i="1"/>
              <a:t>Project Objectives</a:t>
            </a:r>
            <a:endParaRPr lang="en-US" sz="4000" dirty="0"/>
          </a:p>
        </p:txBody>
      </p:sp>
      <p:sp>
        <p:nvSpPr>
          <p:cNvPr id="9" name="Content Placeholder 2">
            <a:extLst>
              <a:ext uri="{FF2B5EF4-FFF2-40B4-BE49-F238E27FC236}">
                <a16:creationId xmlns:a16="http://schemas.microsoft.com/office/drawing/2014/main" id="{F50F2CD9-D9DD-4689-8CC9-D044E237206C}"/>
              </a:ext>
            </a:extLst>
          </p:cNvPr>
          <p:cNvSpPr txBox="1">
            <a:spLocks/>
          </p:cNvSpPr>
          <p:nvPr/>
        </p:nvSpPr>
        <p:spPr>
          <a:xfrm>
            <a:off x="432971" y="1796484"/>
            <a:ext cx="5120113" cy="346222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spcAft>
                <a:spcPts val="600"/>
              </a:spcAft>
            </a:pPr>
            <a:r>
              <a:rPr lang="en-US" sz="1500" dirty="0"/>
              <a:t>Geofences / alerts can be customized by the end-user to meet agency requirements within PACTRACS.</a:t>
            </a:r>
          </a:p>
          <a:p>
            <a:pPr>
              <a:lnSpc>
                <a:spcPct val="90000"/>
              </a:lnSpc>
              <a:spcBef>
                <a:spcPts val="0"/>
              </a:spcBef>
              <a:spcAft>
                <a:spcPts val="600"/>
              </a:spcAft>
            </a:pPr>
            <a:r>
              <a:rPr lang="en-US" sz="1500" dirty="0"/>
              <a:t>Geofencing/alert files can be shared among users of vessel tracking display systems. </a:t>
            </a:r>
          </a:p>
          <a:p>
            <a:pPr>
              <a:lnSpc>
                <a:spcPct val="90000"/>
              </a:lnSpc>
              <a:spcBef>
                <a:spcPts val="0"/>
              </a:spcBef>
              <a:spcAft>
                <a:spcPts val="600"/>
              </a:spcAft>
            </a:pPr>
            <a:r>
              <a:rPr lang="en-US" sz="1500" dirty="0"/>
              <a:t>Geofences can have multiple filters and GIS overlays to better discriminate vessel type and activities.</a:t>
            </a:r>
          </a:p>
          <a:p>
            <a:pPr>
              <a:lnSpc>
                <a:spcPct val="90000"/>
              </a:lnSpc>
              <a:spcBef>
                <a:spcPts val="0"/>
              </a:spcBef>
              <a:spcAft>
                <a:spcPts val="600"/>
              </a:spcAft>
            </a:pPr>
            <a:r>
              <a:rPr lang="en-US" sz="1500" dirty="0"/>
              <a:t>Geofence can be developed around moving vessels</a:t>
            </a:r>
          </a:p>
          <a:p>
            <a:pPr>
              <a:lnSpc>
                <a:spcPct val="90000"/>
              </a:lnSpc>
              <a:spcBef>
                <a:spcPts val="0"/>
              </a:spcBef>
              <a:spcAft>
                <a:spcPts val="600"/>
              </a:spcAft>
            </a:pPr>
            <a:r>
              <a:rPr lang="en-US" sz="1500" dirty="0"/>
              <a:t>Alerts and notifications  with visual reference points can be received on multiple unclassified platform devices by government agencies and vetted stakeholders.</a:t>
            </a:r>
          </a:p>
          <a:p>
            <a:pPr>
              <a:lnSpc>
                <a:spcPct val="90000"/>
              </a:lnSpc>
              <a:spcBef>
                <a:spcPts val="0"/>
              </a:spcBef>
              <a:spcAft>
                <a:spcPts val="600"/>
              </a:spcAft>
            </a:pPr>
            <a:r>
              <a:rPr lang="en-US" sz="1500" dirty="0"/>
              <a:t>Geofence/alert notifications sent to Social Media/email platforms for other Federal/State agencies and Arctic stakeholders.</a:t>
            </a:r>
          </a:p>
          <a:p>
            <a:pPr>
              <a:lnSpc>
                <a:spcPct val="90000"/>
              </a:lnSpc>
              <a:spcBef>
                <a:spcPts val="0"/>
              </a:spcBef>
              <a:spcAft>
                <a:spcPts val="600"/>
              </a:spcAft>
            </a:pPr>
            <a:r>
              <a:rPr lang="en-US" sz="1500" dirty="0"/>
              <a:t>Coastal Communities can receive tailored notification and alerts.</a:t>
            </a:r>
          </a:p>
          <a:p>
            <a:pPr>
              <a:lnSpc>
                <a:spcPct val="90000"/>
              </a:lnSpc>
              <a:spcBef>
                <a:spcPts val="0"/>
              </a:spcBef>
              <a:spcAft>
                <a:spcPts val="600"/>
              </a:spcAft>
            </a:pPr>
            <a:endParaRPr lang="en-US" sz="1500" dirty="0"/>
          </a:p>
          <a:p>
            <a:pPr lvl="1">
              <a:lnSpc>
                <a:spcPct val="90000"/>
              </a:lnSpc>
              <a:spcBef>
                <a:spcPts val="0"/>
              </a:spcBef>
              <a:spcAft>
                <a:spcPts val="600"/>
              </a:spcAft>
            </a:pPr>
            <a:endParaRPr lang="en-US" sz="1500" dirty="0"/>
          </a:p>
        </p:txBody>
      </p:sp>
      <p:pic>
        <p:nvPicPr>
          <p:cNvPr id="10" name="Picture 1" descr="image.png">
            <a:extLst>
              <a:ext uri="{FF2B5EF4-FFF2-40B4-BE49-F238E27FC236}">
                <a16:creationId xmlns:a16="http://schemas.microsoft.com/office/drawing/2014/main" id="{6A8DAC6C-FDA4-4D19-B2F1-DB7767A50811}"/>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5561" r="1" b="1"/>
          <a:stretch>
            <a:fillRect/>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496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1014" y="765109"/>
            <a:ext cx="5167311" cy="715087"/>
          </a:xfrm>
        </p:spPr>
        <p:txBody>
          <a:bodyPr vert="horz" lIns="91440" tIns="45720" rIns="91440" bIns="45720" rtlCol="0" anchor="b">
            <a:normAutofit/>
          </a:bodyPr>
          <a:lstStyle/>
          <a:p>
            <a:r>
              <a:rPr lang="en-US" sz="3600" b="1" i="1" dirty="0"/>
              <a:t>Planned Outcomes</a:t>
            </a:r>
            <a:endParaRPr lang="en-US" sz="3600" dirty="0"/>
          </a:p>
        </p:txBody>
      </p:sp>
      <p:sp>
        <p:nvSpPr>
          <p:cNvPr id="3" name="Content Placeholder 2"/>
          <p:cNvSpPr>
            <a:spLocks noGrp="1"/>
          </p:cNvSpPr>
          <p:nvPr>
            <p:ph idx="4294967295"/>
          </p:nvPr>
        </p:nvSpPr>
        <p:spPr>
          <a:xfrm>
            <a:off x="360941" y="1632744"/>
            <a:ext cx="5167311" cy="3590925"/>
          </a:xfrm>
        </p:spPr>
        <p:txBody>
          <a:bodyPr vert="horz" lIns="91440" tIns="45720" rIns="91440" bIns="45720" rtlCol="0">
            <a:normAutofit fontScale="92500" lnSpcReduction="20000"/>
          </a:bodyPr>
          <a:lstStyle/>
          <a:p>
            <a:pPr>
              <a:lnSpc>
                <a:spcPct val="90000"/>
              </a:lnSpc>
              <a:spcBef>
                <a:spcPts val="0"/>
              </a:spcBef>
              <a:spcAft>
                <a:spcPts val="600"/>
              </a:spcAft>
            </a:pPr>
            <a:r>
              <a:rPr lang="en-US" sz="2000" dirty="0"/>
              <a:t>Geofencing capabilities developed to meet USCG and other stakeholders needs, particularly dynamic zones</a:t>
            </a:r>
          </a:p>
          <a:p>
            <a:pPr>
              <a:lnSpc>
                <a:spcPct val="90000"/>
              </a:lnSpc>
              <a:spcBef>
                <a:spcPts val="0"/>
              </a:spcBef>
              <a:spcAft>
                <a:spcPts val="600"/>
              </a:spcAft>
            </a:pPr>
            <a:r>
              <a:rPr lang="en-US" sz="2000" dirty="0"/>
              <a:t>Web accessible tool to request AIS generated alerts or reports for USCG units, agencies and other authorized stakeholders</a:t>
            </a:r>
          </a:p>
          <a:p>
            <a:pPr>
              <a:lnSpc>
                <a:spcPct val="90000"/>
              </a:lnSpc>
              <a:spcBef>
                <a:spcPts val="0"/>
              </a:spcBef>
              <a:spcAft>
                <a:spcPts val="600"/>
              </a:spcAft>
            </a:pPr>
            <a:r>
              <a:rPr lang="en-US" sz="2000" dirty="0"/>
              <a:t>Delivery of requested alerts or information via e-mail, text messages or other identified means.</a:t>
            </a:r>
          </a:p>
          <a:p>
            <a:pPr>
              <a:lnSpc>
                <a:spcPct val="90000"/>
              </a:lnSpc>
              <a:spcBef>
                <a:spcPts val="0"/>
              </a:spcBef>
              <a:spcAft>
                <a:spcPts val="600"/>
              </a:spcAft>
            </a:pPr>
            <a:r>
              <a:rPr lang="en-US" sz="2000" dirty="0"/>
              <a:t>Enable USCG, resource trustees, other agencies and maritime stakeholders use of AIS to enhance safe, secure and environmentally sound maritime operations in the Arctic. </a:t>
            </a:r>
          </a:p>
          <a:p>
            <a:pPr>
              <a:lnSpc>
                <a:spcPct val="90000"/>
              </a:lnSpc>
              <a:spcBef>
                <a:spcPts val="0"/>
              </a:spcBef>
              <a:spcAft>
                <a:spcPts val="600"/>
              </a:spcAft>
            </a:pPr>
            <a:endParaRPr lang="en-US" sz="2000" dirty="0"/>
          </a:p>
        </p:txBody>
      </p:sp>
      <p:pic>
        <p:nvPicPr>
          <p:cNvPr id="7" name="Picture 6">
            <a:extLst>
              <a:ext uri="{FF2B5EF4-FFF2-40B4-BE49-F238E27FC236}">
                <a16:creationId xmlns:a16="http://schemas.microsoft.com/office/drawing/2014/main" id="{E276812D-92C4-45AC-8282-CBD69254FE3C}"/>
              </a:ext>
            </a:extLst>
          </p:cNvPr>
          <p:cNvPicPr>
            <a:picLocks noChangeAspect="1"/>
          </p:cNvPicPr>
          <p:nvPr/>
        </p:nvPicPr>
        <p:blipFill rotWithShape="1">
          <a:blip r:embed="rId3">
            <a:extLst>
              <a:ext uri="{28A0092B-C50C-407E-A947-70E740481C1C}">
                <a14:useLocalDpi xmlns:a14="http://schemas.microsoft.com/office/drawing/2010/main" val="0"/>
              </a:ext>
            </a:extLst>
          </a:blip>
          <a:srcRect l="41522" r="2800" b="1"/>
          <a:stretch/>
        </p:blipFill>
        <p:spPr>
          <a:xfrm>
            <a:off x="5721536" y="1"/>
            <a:ext cx="6470464" cy="6856412"/>
          </a:xfrm>
          <a:custGeom>
            <a:avLst/>
            <a:gdLst>
              <a:gd name="connsiteX0" fmla="*/ 0 w 6470464"/>
              <a:gd name="connsiteY0" fmla="*/ 0 h 6856412"/>
              <a:gd name="connsiteX1" fmla="*/ 6470464 w 6470464"/>
              <a:gd name="connsiteY1" fmla="*/ 0 h 6856412"/>
              <a:gd name="connsiteX2" fmla="*/ 6470464 w 6470464"/>
              <a:gd name="connsiteY2" fmla="*/ 6856412 h 6856412"/>
              <a:gd name="connsiteX3" fmla="*/ 753 w 6470464"/>
              <a:gd name="connsiteY3" fmla="*/ 6856412 h 6856412"/>
              <a:gd name="connsiteX4" fmla="*/ 83736 w 6470464"/>
              <a:gd name="connsiteY4" fmla="*/ 6682434 h 6856412"/>
              <a:gd name="connsiteX5" fmla="*/ 777103 w 6470464"/>
              <a:gd name="connsiteY5" fmla="*/ 3428997 h 6856412"/>
              <a:gd name="connsiteX6" fmla="*/ 83736 w 6470464"/>
              <a:gd name="connsiteY6" fmla="*/ 175558 h 685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0464" h="6856412">
                <a:moveTo>
                  <a:pt x="0" y="0"/>
                </a:moveTo>
                <a:lnTo>
                  <a:pt x="6470464" y="0"/>
                </a:lnTo>
                <a:lnTo>
                  <a:pt x="6470464" y="6856412"/>
                </a:lnTo>
                <a:lnTo>
                  <a:pt x="753" y="6856412"/>
                </a:lnTo>
                <a:lnTo>
                  <a:pt x="83736" y="6682434"/>
                </a:lnTo>
                <a:cubicBezTo>
                  <a:pt x="534353" y="5654674"/>
                  <a:pt x="777103" y="4561946"/>
                  <a:pt x="777103" y="3428997"/>
                </a:cubicBezTo>
                <a:cubicBezTo>
                  <a:pt x="777103" y="2296047"/>
                  <a:pt x="534353" y="1203318"/>
                  <a:pt x="83736" y="175558"/>
                </a:cubicBezTo>
                <a:close/>
              </a:path>
            </a:pathLst>
          </a:custGeom>
        </p:spPr>
      </p:pic>
      <p:sp>
        <p:nvSpPr>
          <p:cNvPr id="8" name="Rectangle 7">
            <a:extLst>
              <a:ext uri="{FF2B5EF4-FFF2-40B4-BE49-F238E27FC236}">
                <a16:creationId xmlns:a16="http://schemas.microsoft.com/office/drawing/2014/main" id="{0DC2555C-63F7-4B28-9212-871E42BCD513}"/>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2229001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82F58C6-E981-FA4E-85B2-B44C57BF4499}"/>
              </a:ext>
            </a:extLst>
          </p:cNvPr>
          <p:cNvSpPr>
            <a:spLocks noGrp="1"/>
          </p:cNvSpPr>
          <p:nvPr>
            <p:ph type="body" sz="quarter" idx="11"/>
          </p:nvPr>
        </p:nvSpPr>
        <p:spPr>
          <a:xfrm>
            <a:off x="966168" y="2394871"/>
            <a:ext cx="10930248" cy="3390793"/>
          </a:xfrm>
        </p:spPr>
        <p:txBody>
          <a:bodyPr>
            <a:noAutofit/>
          </a:bodyPr>
          <a:lstStyle/>
          <a:p>
            <a:pPr marL="342900" indent="-342900">
              <a:spcBef>
                <a:spcPts val="0"/>
              </a:spcBef>
              <a:spcAft>
                <a:spcPts val="600"/>
              </a:spcAft>
              <a:buFont typeface="+mj-lt"/>
              <a:buAutoNum type="arabicPeriod"/>
            </a:pPr>
            <a:r>
              <a:rPr lang="en-US" sz="2400" dirty="0"/>
              <a:t>Identify vessel alerting and management workflow process </a:t>
            </a:r>
            <a:r>
              <a:rPr lang="en-US" sz="2400" dirty="0">
                <a:solidFill>
                  <a:srgbClr val="FFFF00"/>
                </a:solidFill>
              </a:rPr>
              <a:t>[Completed]</a:t>
            </a:r>
          </a:p>
          <a:p>
            <a:pPr marL="342900" indent="-342900">
              <a:spcBef>
                <a:spcPts val="0"/>
              </a:spcBef>
              <a:spcAft>
                <a:spcPts val="600"/>
              </a:spcAft>
              <a:buFont typeface="+mj-lt"/>
              <a:buAutoNum type="arabicPeriod"/>
            </a:pPr>
            <a:r>
              <a:rPr lang="en-US" sz="2400" dirty="0"/>
              <a:t>Identify customer and stakeholder requirements </a:t>
            </a:r>
            <a:r>
              <a:rPr lang="en-US" sz="2400" dirty="0">
                <a:solidFill>
                  <a:srgbClr val="FFFF00"/>
                </a:solidFill>
              </a:rPr>
              <a:t>[Completed]</a:t>
            </a:r>
          </a:p>
          <a:p>
            <a:pPr marL="342900" indent="-342900">
              <a:spcBef>
                <a:spcPts val="0"/>
              </a:spcBef>
              <a:spcAft>
                <a:spcPts val="600"/>
              </a:spcAft>
              <a:buFont typeface="+mj-lt"/>
              <a:buAutoNum type="arabicPeriod"/>
            </a:pPr>
            <a:r>
              <a:rPr lang="en-US" sz="2400" dirty="0"/>
              <a:t>Develop Geofencing &amp; Alert AIS software modifications </a:t>
            </a:r>
            <a:r>
              <a:rPr lang="en-US" sz="2400" dirty="0">
                <a:solidFill>
                  <a:srgbClr val="FFFF00"/>
                </a:solidFill>
              </a:rPr>
              <a:t>[Completed] </a:t>
            </a:r>
          </a:p>
          <a:p>
            <a:pPr marL="342900" indent="-342900">
              <a:spcBef>
                <a:spcPts val="0"/>
              </a:spcBef>
              <a:spcAft>
                <a:spcPts val="600"/>
              </a:spcAft>
              <a:buFont typeface="+mj-lt"/>
              <a:buAutoNum type="arabicPeriod"/>
            </a:pPr>
            <a:r>
              <a:rPr lang="en-US" sz="2400" dirty="0"/>
              <a:t>Develop web-base geofence / alert request portal </a:t>
            </a:r>
            <a:r>
              <a:rPr lang="en-US" sz="2400" dirty="0">
                <a:solidFill>
                  <a:srgbClr val="FFFF00"/>
                </a:solidFill>
              </a:rPr>
              <a:t>[Completed]</a:t>
            </a:r>
          </a:p>
          <a:p>
            <a:pPr marL="342900" indent="-342900">
              <a:spcBef>
                <a:spcPts val="0"/>
              </a:spcBef>
              <a:spcAft>
                <a:spcPts val="600"/>
              </a:spcAft>
              <a:buFont typeface="+mj-lt"/>
              <a:buAutoNum type="arabicPeriod"/>
            </a:pPr>
            <a:r>
              <a:rPr lang="en-US" sz="2400" dirty="0"/>
              <a:t>Test notification and alerts with agencies and relevant stakeholders </a:t>
            </a:r>
            <a:r>
              <a:rPr lang="en-US" sz="2400" dirty="0">
                <a:solidFill>
                  <a:srgbClr val="FFFF00"/>
                </a:solidFill>
              </a:rPr>
              <a:t>[Completed]</a:t>
            </a:r>
          </a:p>
          <a:p>
            <a:pPr marL="342900" indent="-342900">
              <a:spcBef>
                <a:spcPts val="0"/>
              </a:spcBef>
              <a:spcAft>
                <a:spcPts val="600"/>
              </a:spcAft>
              <a:buFont typeface="+mj-lt"/>
              <a:buAutoNum type="arabicPeriod"/>
            </a:pPr>
            <a:r>
              <a:rPr lang="en-US" sz="2400" dirty="0"/>
              <a:t>Finalize software and complete transition plan </a:t>
            </a:r>
            <a:r>
              <a:rPr lang="en-US" sz="2400" dirty="0">
                <a:solidFill>
                  <a:srgbClr val="FFFF00"/>
                </a:solidFill>
              </a:rPr>
              <a:t>[Completed] </a:t>
            </a:r>
          </a:p>
          <a:p>
            <a:pPr marL="342900" indent="-342900">
              <a:spcBef>
                <a:spcPts val="0"/>
              </a:spcBef>
              <a:spcAft>
                <a:spcPts val="600"/>
              </a:spcAft>
              <a:buFont typeface="+mj-lt"/>
              <a:buAutoNum type="arabicPeriod"/>
            </a:pPr>
            <a:r>
              <a:rPr lang="en-US" sz="2400" dirty="0"/>
              <a:t>Submit final project report </a:t>
            </a:r>
            <a:r>
              <a:rPr lang="en-US" sz="2400" dirty="0">
                <a:solidFill>
                  <a:srgbClr val="FFFF00"/>
                </a:solidFill>
              </a:rPr>
              <a:t>[June 2020] </a:t>
            </a:r>
          </a:p>
          <a:p>
            <a:pPr marL="342900" indent="-342900">
              <a:spcBef>
                <a:spcPts val="0"/>
              </a:spcBef>
              <a:spcAft>
                <a:spcPts val="600"/>
              </a:spcAft>
              <a:buFont typeface="+mj-lt"/>
              <a:buAutoNum type="arabicPeriod"/>
            </a:pPr>
            <a:endParaRPr lang="en-US" sz="2400" u="sng" dirty="0"/>
          </a:p>
        </p:txBody>
      </p:sp>
      <p:sp>
        <p:nvSpPr>
          <p:cNvPr id="9" name="Rectangle 8">
            <a:extLst>
              <a:ext uri="{FF2B5EF4-FFF2-40B4-BE49-F238E27FC236}">
                <a16:creationId xmlns:a16="http://schemas.microsoft.com/office/drawing/2014/main" id="{D4B8C4F1-3482-4C91-B2A0-2712ACA8852C}"/>
              </a:ext>
            </a:extLst>
          </p:cNvPr>
          <p:cNvSpPr/>
          <p:nvPr/>
        </p:nvSpPr>
        <p:spPr>
          <a:xfrm>
            <a:off x="885150" y="570899"/>
            <a:ext cx="3112199" cy="646331"/>
          </a:xfrm>
          <a:prstGeom prst="rect">
            <a:avLst/>
          </a:prstGeom>
        </p:spPr>
        <p:txBody>
          <a:bodyPr wrap="none">
            <a:spAutoFit/>
          </a:bodyPr>
          <a:lstStyle/>
          <a:p>
            <a:r>
              <a:rPr lang="en-US" sz="3600" b="1" i="1" dirty="0">
                <a:latin typeface="Franklin Gothic Book" panose="020B0503020102020204" pitchFamily="34" charset="0"/>
              </a:rPr>
              <a:t>Key Milestones</a:t>
            </a:r>
            <a:endParaRPr lang="en-US" sz="3600" dirty="0">
              <a:latin typeface="Franklin Gothic Book" panose="020B0503020102020204" pitchFamily="34" charset="0"/>
            </a:endParaRPr>
          </a:p>
        </p:txBody>
      </p:sp>
      <p:sp>
        <p:nvSpPr>
          <p:cNvPr id="5" name="Rectangle 4">
            <a:extLst>
              <a:ext uri="{FF2B5EF4-FFF2-40B4-BE49-F238E27FC236}">
                <a16:creationId xmlns:a16="http://schemas.microsoft.com/office/drawing/2014/main" id="{A839C6FC-6DD2-45F8-89DE-5F39730D2EFE}"/>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grpSp>
        <p:nvGrpSpPr>
          <p:cNvPr id="3" name="Group 2">
            <a:extLst>
              <a:ext uri="{FF2B5EF4-FFF2-40B4-BE49-F238E27FC236}">
                <a16:creationId xmlns:a16="http://schemas.microsoft.com/office/drawing/2014/main" id="{13BA410E-4D58-48DF-8419-150D2C9C50C7}"/>
              </a:ext>
            </a:extLst>
          </p:cNvPr>
          <p:cNvGrpSpPr/>
          <p:nvPr/>
        </p:nvGrpSpPr>
        <p:grpSpPr>
          <a:xfrm>
            <a:off x="34636" y="1391316"/>
            <a:ext cx="12122728" cy="1097105"/>
            <a:chOff x="69272" y="2179500"/>
            <a:chExt cx="12122728" cy="1097105"/>
          </a:xfrm>
        </p:grpSpPr>
        <p:cxnSp>
          <p:nvCxnSpPr>
            <p:cNvPr id="6" name="Straight Connector 5">
              <a:extLst>
                <a:ext uri="{FF2B5EF4-FFF2-40B4-BE49-F238E27FC236}">
                  <a16:creationId xmlns:a16="http://schemas.microsoft.com/office/drawing/2014/main" id="{02FD0EA9-5ED6-4459-AB2B-28FD1FBAE2BB}"/>
                </a:ext>
              </a:extLst>
            </p:cNvPr>
            <p:cNvCxnSpPr>
              <a:cxnSpLocks/>
              <a:stCxn id="12" idx="6"/>
            </p:cNvCxnSpPr>
            <p:nvPr/>
          </p:nvCxnSpPr>
          <p:spPr>
            <a:xfrm>
              <a:off x="411018" y="3015677"/>
              <a:ext cx="11319164" cy="4614"/>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pic>
          <p:nvPicPr>
            <p:cNvPr id="8" name="Graphic 7" descr="Bullseye">
              <a:extLst>
                <a:ext uri="{FF2B5EF4-FFF2-40B4-BE49-F238E27FC236}">
                  <a16:creationId xmlns:a16="http://schemas.microsoft.com/office/drawing/2014/main" id="{1164F53C-90FD-42ED-9E11-EB505F37FB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670145" y="2754750"/>
              <a:ext cx="521855" cy="521855"/>
            </a:xfrm>
            <a:prstGeom prst="rect">
              <a:avLst/>
            </a:prstGeom>
          </p:spPr>
        </p:pic>
        <p:sp>
          <p:nvSpPr>
            <p:cNvPr id="12" name="Flowchart: Connector 11">
              <a:extLst>
                <a:ext uri="{FF2B5EF4-FFF2-40B4-BE49-F238E27FC236}">
                  <a16:creationId xmlns:a16="http://schemas.microsoft.com/office/drawing/2014/main" id="{F2F19E62-D2A9-4EC3-8B7E-E3C86D117AF1}"/>
                </a:ext>
              </a:extLst>
            </p:cNvPr>
            <p:cNvSpPr/>
            <p:nvPr/>
          </p:nvSpPr>
          <p:spPr>
            <a:xfrm>
              <a:off x="69272" y="2849433"/>
              <a:ext cx="341746" cy="33248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allout: Line 13">
              <a:extLst>
                <a:ext uri="{FF2B5EF4-FFF2-40B4-BE49-F238E27FC236}">
                  <a16:creationId xmlns:a16="http://schemas.microsoft.com/office/drawing/2014/main" id="{4B399549-AAF1-42F3-945B-908CC0E727F9}"/>
                </a:ext>
              </a:extLst>
            </p:cNvPr>
            <p:cNvSpPr/>
            <p:nvPr/>
          </p:nvSpPr>
          <p:spPr>
            <a:xfrm>
              <a:off x="240145" y="2212413"/>
              <a:ext cx="1126837" cy="369333"/>
            </a:xfrm>
            <a:prstGeom prst="borderCallout1">
              <a:avLst>
                <a:gd name="adj1" fmla="val 110136"/>
                <a:gd name="adj2" fmla="val 44206"/>
                <a:gd name="adj3" fmla="val 176905"/>
                <a:gd name="adj4" fmla="val 7555"/>
              </a:avLst>
            </a:prstGeom>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F8F8F8"/>
                  </a:solidFill>
                </a:rPr>
                <a:t>July 2018</a:t>
              </a:r>
            </a:p>
          </p:txBody>
        </p:sp>
        <p:sp>
          <p:nvSpPr>
            <p:cNvPr id="16" name="Callout: Line 15">
              <a:extLst>
                <a:ext uri="{FF2B5EF4-FFF2-40B4-BE49-F238E27FC236}">
                  <a16:creationId xmlns:a16="http://schemas.microsoft.com/office/drawing/2014/main" id="{7F534E0A-9C9D-4B3C-A12D-71AFB8A26EAE}"/>
                </a:ext>
              </a:extLst>
            </p:cNvPr>
            <p:cNvSpPr/>
            <p:nvPr/>
          </p:nvSpPr>
          <p:spPr>
            <a:xfrm>
              <a:off x="10416687" y="2179500"/>
              <a:ext cx="1514365" cy="269894"/>
            </a:xfrm>
            <a:prstGeom prst="borderCallout1">
              <a:avLst>
                <a:gd name="adj1" fmla="val 111270"/>
                <a:gd name="adj2" fmla="val 49355"/>
                <a:gd name="adj3" fmla="val 241893"/>
                <a:gd name="adj4" fmla="val 86147"/>
              </a:avLst>
            </a:prstGeom>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F8F8F8"/>
                  </a:solidFill>
                </a:rPr>
                <a:t>June 2020</a:t>
              </a:r>
            </a:p>
          </p:txBody>
        </p:sp>
      </p:grpSp>
    </p:spTree>
    <p:extLst>
      <p:ext uri="{BB962C8B-B14F-4D97-AF65-F5344CB8AC3E}">
        <p14:creationId xmlns:p14="http://schemas.microsoft.com/office/powerpoint/2010/main" val="3281116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54EF419-5D43-4126-B5F3-E9564A4EF539}"/>
              </a:ext>
            </a:extLst>
          </p:cNvPr>
          <p:cNvSpPr txBox="1">
            <a:spLocks/>
          </p:cNvSpPr>
          <p:nvPr/>
        </p:nvSpPr>
        <p:spPr>
          <a:xfrm>
            <a:off x="701968" y="963877"/>
            <a:ext cx="3630594" cy="49302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lgn="r">
              <a:spcAft>
                <a:spcPts val="600"/>
              </a:spcAft>
            </a:pPr>
            <a:r>
              <a:rPr lang="en-US" sz="3600" b="1" i="1" kern="1200" dirty="0">
                <a:solidFill>
                  <a:srgbClr val="F8F8F8"/>
                </a:solidFill>
              </a:rPr>
              <a:t>Key Accomplishments</a:t>
            </a:r>
            <a:endParaRPr lang="en-US" sz="3600" kern="1200" dirty="0">
              <a:solidFill>
                <a:srgbClr val="F8F8F8"/>
              </a:solidFill>
            </a:endParaRPr>
          </a:p>
        </p:txBody>
      </p:sp>
      <p:cxnSp>
        <p:nvCxnSpPr>
          <p:cNvPr id="15" name="Straight Connector 14">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8"/>
          </p:nvPr>
        </p:nvSpPr>
        <p:spPr>
          <a:xfrm>
            <a:off x="4912614" y="789047"/>
            <a:ext cx="6377769" cy="5279905"/>
          </a:xfrm>
        </p:spPr>
        <p:txBody>
          <a:bodyPr vert="horz" lIns="91440" tIns="45720" rIns="91440" bIns="45720" rtlCol="0" anchor="ctr">
            <a:normAutofit fontScale="92500"/>
          </a:bodyPr>
          <a:lstStyle/>
          <a:p>
            <a:pPr marL="171450" lvl="0" indent="-228600">
              <a:lnSpc>
                <a:spcPct val="110000"/>
              </a:lnSpc>
              <a:spcBef>
                <a:spcPts val="0"/>
              </a:spcBef>
              <a:spcAft>
                <a:spcPts val="1200"/>
              </a:spcAft>
              <a:buFont typeface="Arial" panose="020B0604020202020204" pitchFamily="34" charset="0"/>
              <a:buChar char="•"/>
            </a:pPr>
            <a:r>
              <a:rPr lang="en-US" dirty="0"/>
              <a:t>Established advisory committee to provide project requirements and oversight, providing several updates</a:t>
            </a:r>
          </a:p>
          <a:p>
            <a:pPr marL="171450" indent="-228600">
              <a:lnSpc>
                <a:spcPct val="110000"/>
              </a:lnSpc>
              <a:spcBef>
                <a:spcPts val="0"/>
              </a:spcBef>
              <a:spcAft>
                <a:spcPts val="1200"/>
              </a:spcAft>
              <a:buFont typeface="Arial" panose="020B0604020202020204" pitchFamily="34" charset="0"/>
              <a:buChar char="•"/>
            </a:pPr>
            <a:r>
              <a:rPr lang="en-US" dirty="0"/>
              <a:t>Validated end-user geofencing and alert requirements through stakeholder engagements</a:t>
            </a:r>
          </a:p>
          <a:p>
            <a:pPr marL="1028700" lvl="1">
              <a:lnSpc>
                <a:spcPct val="110000"/>
              </a:lnSpc>
              <a:spcBef>
                <a:spcPts val="0"/>
              </a:spcBef>
              <a:spcAft>
                <a:spcPts val="1200"/>
              </a:spcAft>
            </a:pPr>
            <a:r>
              <a:rPr lang="en-US" sz="1800" dirty="0"/>
              <a:t>Provided project presentation at the: Alaska Tribal Conference on Environment Management, the Indigenous People’s Council for Marine Mammals, the Alaska Marine Science Symposium, the Alaska Forum on the Environment, Aleutian Islands Waterways Safety Committee, and the Arctic Waterways Safety Committee. </a:t>
            </a:r>
          </a:p>
          <a:p>
            <a:pPr marL="1028700" lvl="1">
              <a:lnSpc>
                <a:spcPct val="110000"/>
              </a:lnSpc>
              <a:spcBef>
                <a:spcPts val="0"/>
              </a:spcBef>
              <a:spcAft>
                <a:spcPts val="1200"/>
              </a:spcAft>
            </a:pPr>
            <a:r>
              <a:rPr lang="en-US" sz="1800" dirty="0"/>
              <a:t>Met with members of USCG D17 staff several times to gather their project requirements and provide updates.</a:t>
            </a:r>
          </a:p>
          <a:p>
            <a:pPr marL="1028700" lvl="1">
              <a:lnSpc>
                <a:spcPct val="110000"/>
              </a:lnSpc>
              <a:spcBef>
                <a:spcPts val="0"/>
              </a:spcBef>
              <a:spcAft>
                <a:spcPts val="1200"/>
              </a:spcAft>
            </a:pPr>
            <a:r>
              <a:rPr lang="en-US" sz="1800" dirty="0"/>
              <a:t>One day workshop in June 2019 with federal and state resource trustees </a:t>
            </a:r>
          </a:p>
          <a:p>
            <a:pPr marL="171450" indent="-228600">
              <a:lnSpc>
                <a:spcPct val="110000"/>
              </a:lnSpc>
              <a:spcBef>
                <a:spcPts val="0"/>
              </a:spcBef>
              <a:spcAft>
                <a:spcPts val="1200"/>
              </a:spcAft>
              <a:buFont typeface="Arial" panose="020B0604020202020204" pitchFamily="34" charset="0"/>
              <a:buChar char="•"/>
            </a:pPr>
            <a:r>
              <a:rPr lang="en-US" dirty="0"/>
              <a:t>Developed geofencing and alert process map</a:t>
            </a:r>
          </a:p>
        </p:txBody>
      </p:sp>
      <p:sp>
        <p:nvSpPr>
          <p:cNvPr id="7" name="Rectangle 6">
            <a:extLst>
              <a:ext uri="{FF2B5EF4-FFF2-40B4-BE49-F238E27FC236}">
                <a16:creationId xmlns:a16="http://schemas.microsoft.com/office/drawing/2014/main" id="{05C6BDA4-E5FD-45B3-BE30-C9637E81EA48}"/>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1175763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2466B48E-12DD-43E3-A0B0-253D7B3654D0}"/>
              </a:ext>
            </a:extLst>
          </p:cNvPr>
          <p:cNvSpPr txBox="1">
            <a:spLocks/>
          </p:cNvSpPr>
          <p:nvPr/>
        </p:nvSpPr>
        <p:spPr>
          <a:xfrm>
            <a:off x="571032" y="963877"/>
            <a:ext cx="3833796" cy="49302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lgn="r">
              <a:spcAft>
                <a:spcPts val="600"/>
              </a:spcAft>
            </a:pPr>
            <a:r>
              <a:rPr lang="en-US" sz="3600" b="1" i="1" kern="1200" dirty="0">
                <a:solidFill>
                  <a:srgbClr val="F8F8F8"/>
                </a:solidFill>
              </a:rPr>
              <a:t>Key Accomplishments (cont.)</a:t>
            </a:r>
            <a:endParaRPr lang="en-US" sz="3600" kern="1200" dirty="0">
              <a:solidFill>
                <a:srgbClr val="F8F8F8"/>
              </a:solidFill>
            </a:endParaRPr>
          </a:p>
        </p:txBody>
      </p:sp>
      <p:cxnSp>
        <p:nvCxnSpPr>
          <p:cNvPr id="15" name="Straight Connector 14">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p:cNvSpPr>
            <a:spLocks noGrp="1"/>
          </p:cNvSpPr>
          <p:nvPr>
            <p:ph type="body" sz="quarter" idx="18"/>
          </p:nvPr>
        </p:nvSpPr>
        <p:spPr>
          <a:xfrm>
            <a:off x="4976031" y="963877"/>
            <a:ext cx="6377769" cy="4930246"/>
          </a:xfrm>
        </p:spPr>
        <p:txBody>
          <a:bodyPr vert="horz" lIns="91440" tIns="45720" rIns="91440" bIns="45720" rtlCol="0" anchor="ctr">
            <a:normAutofit lnSpcReduction="10000"/>
          </a:bodyPr>
          <a:lstStyle/>
          <a:p>
            <a:pPr marL="285750" indent="-228600">
              <a:spcBef>
                <a:spcPts val="0"/>
              </a:spcBef>
              <a:spcAft>
                <a:spcPts val="1200"/>
              </a:spcAft>
              <a:buFont typeface="Arial" panose="020B0604020202020204" pitchFamily="34" charset="0"/>
              <a:buChar char="•"/>
            </a:pPr>
            <a:r>
              <a:rPr lang="en-US" dirty="0"/>
              <a:t>Evaluated current software capabilities and changes needed to better address the needs of the USCG and other end users </a:t>
            </a:r>
          </a:p>
          <a:p>
            <a:pPr marL="285750" indent="-228600">
              <a:spcBef>
                <a:spcPts val="0"/>
              </a:spcBef>
              <a:spcAft>
                <a:spcPts val="1200"/>
              </a:spcAft>
              <a:buFont typeface="Arial" panose="020B0604020202020204" pitchFamily="34" charset="0"/>
              <a:buChar char="•"/>
            </a:pPr>
            <a:r>
              <a:rPr lang="en-US" dirty="0"/>
              <a:t>Developed software requirements for the application development team. </a:t>
            </a:r>
          </a:p>
          <a:p>
            <a:pPr marL="285750" indent="-228600">
              <a:spcBef>
                <a:spcPts val="0"/>
              </a:spcBef>
              <a:spcAft>
                <a:spcPts val="1200"/>
              </a:spcAft>
              <a:buFont typeface="Arial" panose="020B0604020202020204" pitchFamily="34" charset="0"/>
              <a:buChar char="•"/>
            </a:pPr>
            <a:r>
              <a:rPr lang="en-US" dirty="0"/>
              <a:t>Identified software engineering firm to develop the tools required to submit clear geofencing and alert needs and the AIS software processing modifications.  </a:t>
            </a:r>
          </a:p>
          <a:p>
            <a:pPr marL="285750" indent="-228600">
              <a:spcBef>
                <a:spcPts val="0"/>
              </a:spcBef>
              <a:spcAft>
                <a:spcPts val="1200"/>
              </a:spcAft>
              <a:buFont typeface="Arial" panose="020B0604020202020204" pitchFamily="34" charset="0"/>
              <a:buChar char="•"/>
            </a:pPr>
            <a:r>
              <a:rPr lang="en-US" dirty="0"/>
              <a:t>Developed new geofencing enhancements per software requirements, including dynamic zones</a:t>
            </a:r>
          </a:p>
          <a:p>
            <a:pPr marL="285750" indent="-228600">
              <a:spcBef>
                <a:spcPts val="0"/>
              </a:spcBef>
              <a:spcAft>
                <a:spcPts val="1200"/>
              </a:spcAft>
              <a:buFont typeface="Arial" panose="020B0604020202020204" pitchFamily="34" charset="0"/>
              <a:buChar char="•"/>
            </a:pPr>
            <a:r>
              <a:rPr lang="en-US" dirty="0"/>
              <a:t>Identified established environmentally protected areas where application of the geofencing tools should be pre-populated in the software.</a:t>
            </a:r>
          </a:p>
          <a:p>
            <a:pPr marL="285750" indent="-228600">
              <a:spcBef>
                <a:spcPts val="0"/>
              </a:spcBef>
              <a:spcAft>
                <a:spcPts val="1200"/>
              </a:spcAft>
              <a:buFont typeface="Arial" panose="020B0604020202020204" pitchFamily="34" charset="0"/>
              <a:buChar char="•"/>
            </a:pPr>
            <a:r>
              <a:rPr lang="en-US" dirty="0"/>
              <a:t>Developed web accessible tool to request AIS generated alerts or reports for agencies and other authorized stakeholders</a:t>
            </a:r>
          </a:p>
        </p:txBody>
      </p:sp>
      <p:sp>
        <p:nvSpPr>
          <p:cNvPr id="7" name="Rectangle 6">
            <a:extLst>
              <a:ext uri="{FF2B5EF4-FFF2-40B4-BE49-F238E27FC236}">
                <a16:creationId xmlns:a16="http://schemas.microsoft.com/office/drawing/2014/main" id="{C18E22AC-03E8-41B2-B0BA-F593C30812AD}"/>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128146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68F7EA-8E60-BA49-AA95-7843160EE980}"/>
              </a:ext>
            </a:extLst>
          </p:cNvPr>
          <p:cNvSpPr txBox="1">
            <a:spLocks/>
          </p:cNvSpPr>
          <p:nvPr/>
        </p:nvSpPr>
        <p:spPr>
          <a:xfrm>
            <a:off x="376697" y="579625"/>
            <a:ext cx="11061052" cy="4801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Arctic Vessel Monitoring Geofencing/Alert Awareness</a:t>
            </a:r>
            <a:r>
              <a:rPr lang="en-US" sz="3200" b="1" i="1" dirty="0"/>
              <a:t> </a:t>
            </a:r>
            <a:endParaRPr lang="en-US" sz="3600" b="1" dirty="0"/>
          </a:p>
        </p:txBody>
      </p:sp>
      <p:grpSp>
        <p:nvGrpSpPr>
          <p:cNvPr id="4" name="Group 3">
            <a:extLst>
              <a:ext uri="{FF2B5EF4-FFF2-40B4-BE49-F238E27FC236}">
                <a16:creationId xmlns:a16="http://schemas.microsoft.com/office/drawing/2014/main" id="{EFE8F482-76F4-784D-AF50-1582CB45E36D}"/>
              </a:ext>
            </a:extLst>
          </p:cNvPr>
          <p:cNvGrpSpPr/>
          <p:nvPr/>
        </p:nvGrpSpPr>
        <p:grpSpPr>
          <a:xfrm>
            <a:off x="7433563" y="1273797"/>
            <a:ext cx="2815028" cy="1064954"/>
            <a:chOff x="161515" y="824906"/>
            <a:chExt cx="2815028" cy="2118387"/>
          </a:xfrm>
        </p:grpSpPr>
        <p:sp>
          <p:nvSpPr>
            <p:cNvPr id="6" name="Chevron 8">
              <a:extLst>
                <a:ext uri="{FF2B5EF4-FFF2-40B4-BE49-F238E27FC236}">
                  <a16:creationId xmlns:a16="http://schemas.microsoft.com/office/drawing/2014/main" id="{A7F6F79E-FE2C-BF49-B66B-228EEC8F74F6}"/>
                </a:ext>
              </a:extLst>
            </p:cNvPr>
            <p:cNvSpPr/>
            <p:nvPr/>
          </p:nvSpPr>
          <p:spPr>
            <a:xfrm>
              <a:off x="161515" y="1020749"/>
              <a:ext cx="2815028" cy="1673489"/>
            </a:xfrm>
            <a:prstGeom prst="chevron">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7" name="Chevron 4">
              <a:extLst>
                <a:ext uri="{FF2B5EF4-FFF2-40B4-BE49-F238E27FC236}">
                  <a16:creationId xmlns:a16="http://schemas.microsoft.com/office/drawing/2014/main" id="{7EA57EFE-D78B-F847-B697-99BF0300665C}"/>
                </a:ext>
              </a:extLst>
            </p:cNvPr>
            <p:cNvSpPr/>
            <p:nvPr/>
          </p:nvSpPr>
          <p:spPr>
            <a:xfrm>
              <a:off x="496591" y="824906"/>
              <a:ext cx="2207851" cy="21183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dirty="0"/>
                <a:t>Notifications</a:t>
              </a:r>
              <a:endParaRPr lang="en-US" sz="2500" kern="1200" dirty="0"/>
            </a:p>
          </p:txBody>
        </p:sp>
      </p:grpSp>
      <p:grpSp>
        <p:nvGrpSpPr>
          <p:cNvPr id="8" name="Group 7">
            <a:extLst>
              <a:ext uri="{FF2B5EF4-FFF2-40B4-BE49-F238E27FC236}">
                <a16:creationId xmlns:a16="http://schemas.microsoft.com/office/drawing/2014/main" id="{3307EF10-E121-A744-8626-BD73E3EA12EA}"/>
              </a:ext>
            </a:extLst>
          </p:cNvPr>
          <p:cNvGrpSpPr/>
          <p:nvPr/>
        </p:nvGrpSpPr>
        <p:grpSpPr>
          <a:xfrm>
            <a:off x="4603245" y="1371726"/>
            <a:ext cx="2815028" cy="850352"/>
            <a:chOff x="5069361" y="1068746"/>
            <a:chExt cx="2815028" cy="1126011"/>
          </a:xfrm>
          <a:solidFill>
            <a:srgbClr val="7030A0"/>
          </a:solidFill>
        </p:grpSpPr>
        <p:sp>
          <p:nvSpPr>
            <p:cNvPr id="9" name="Chevron 4">
              <a:extLst>
                <a:ext uri="{FF2B5EF4-FFF2-40B4-BE49-F238E27FC236}">
                  <a16:creationId xmlns:a16="http://schemas.microsoft.com/office/drawing/2014/main" id="{382F0ADC-69D1-7646-B01A-757A67CE5A36}"/>
                </a:ext>
              </a:extLst>
            </p:cNvPr>
            <p:cNvSpPr/>
            <p:nvPr/>
          </p:nvSpPr>
          <p:spPr>
            <a:xfrm>
              <a:off x="5069361" y="1068746"/>
              <a:ext cx="2815028" cy="1126011"/>
            </a:xfrm>
            <a:prstGeom prst="chevron">
              <a:avLst/>
            </a:prstGeom>
            <a:solidFill>
              <a:srgbClr val="FF0000"/>
            </a:solidFill>
          </p:spPr>
          <p:style>
            <a:lnRef idx="3">
              <a:schemeClr val="lt1">
                <a:hueOff val="0"/>
                <a:satOff val="0"/>
                <a:lumOff val="0"/>
                <a:alphaOff val="0"/>
              </a:schemeClr>
            </a:lnRef>
            <a:fillRef idx="1">
              <a:schemeClr val="accent2">
                <a:hueOff val="-7424668"/>
                <a:satOff val="2422"/>
                <a:lumOff val="-2157"/>
                <a:alphaOff val="0"/>
              </a:schemeClr>
            </a:fillRef>
            <a:effectRef idx="1">
              <a:schemeClr val="accent2">
                <a:hueOff val="-7424668"/>
                <a:satOff val="2422"/>
                <a:lumOff val="-2157"/>
                <a:alphaOff val="0"/>
              </a:schemeClr>
            </a:effectRef>
            <a:fontRef idx="minor">
              <a:schemeClr val="lt1"/>
            </a:fontRef>
          </p:style>
          <p:txBody>
            <a:bodyPr/>
            <a:lstStyle/>
            <a:p>
              <a:endParaRPr lang="en-US" dirty="0"/>
            </a:p>
          </p:txBody>
        </p:sp>
        <p:sp>
          <p:nvSpPr>
            <p:cNvPr id="10" name="Chevron 8">
              <a:extLst>
                <a:ext uri="{FF2B5EF4-FFF2-40B4-BE49-F238E27FC236}">
                  <a16:creationId xmlns:a16="http://schemas.microsoft.com/office/drawing/2014/main" id="{3F647B97-E19E-1246-A1E0-9B6237FEF920}"/>
                </a:ext>
              </a:extLst>
            </p:cNvPr>
            <p:cNvSpPr/>
            <p:nvPr/>
          </p:nvSpPr>
          <p:spPr>
            <a:xfrm>
              <a:off x="5632367" y="1143990"/>
              <a:ext cx="1689017" cy="960809"/>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a:t>Alarms</a:t>
              </a:r>
            </a:p>
          </p:txBody>
        </p:sp>
      </p:grpSp>
      <p:pic>
        <p:nvPicPr>
          <p:cNvPr id="11" name="Picture 10">
            <a:extLst>
              <a:ext uri="{FF2B5EF4-FFF2-40B4-BE49-F238E27FC236}">
                <a16:creationId xmlns:a16="http://schemas.microsoft.com/office/drawing/2014/main" id="{E85E0833-25E7-C049-8EB9-ACB59A537C8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835" b="8090"/>
          <a:stretch/>
        </p:blipFill>
        <p:spPr>
          <a:xfrm>
            <a:off x="1989794" y="3267841"/>
            <a:ext cx="2279600" cy="2301341"/>
          </a:xfrm>
          <a:prstGeom prst="rect">
            <a:avLst/>
          </a:prstGeom>
        </p:spPr>
      </p:pic>
      <p:grpSp>
        <p:nvGrpSpPr>
          <p:cNvPr id="12" name="Group 11">
            <a:extLst>
              <a:ext uri="{FF2B5EF4-FFF2-40B4-BE49-F238E27FC236}">
                <a16:creationId xmlns:a16="http://schemas.microsoft.com/office/drawing/2014/main" id="{6900BCBB-C604-CE45-8B3E-040F840F49DE}"/>
              </a:ext>
            </a:extLst>
          </p:cNvPr>
          <p:cNvGrpSpPr/>
          <p:nvPr/>
        </p:nvGrpSpPr>
        <p:grpSpPr>
          <a:xfrm>
            <a:off x="1738296" y="1377739"/>
            <a:ext cx="2815028" cy="850352"/>
            <a:chOff x="2535835" y="1068746"/>
            <a:chExt cx="2815028" cy="1126011"/>
          </a:xfrm>
          <a:solidFill>
            <a:schemeClr val="bg2">
              <a:lumMod val="50000"/>
            </a:schemeClr>
          </a:solidFill>
        </p:grpSpPr>
        <p:sp>
          <p:nvSpPr>
            <p:cNvPr id="13" name="Chevron 18">
              <a:extLst>
                <a:ext uri="{FF2B5EF4-FFF2-40B4-BE49-F238E27FC236}">
                  <a16:creationId xmlns:a16="http://schemas.microsoft.com/office/drawing/2014/main" id="{913A5EED-8BC9-5244-8A9A-90DDDAAA1747}"/>
                </a:ext>
              </a:extLst>
            </p:cNvPr>
            <p:cNvSpPr/>
            <p:nvPr/>
          </p:nvSpPr>
          <p:spPr>
            <a:xfrm>
              <a:off x="2535835" y="1068746"/>
              <a:ext cx="2815028" cy="1126011"/>
            </a:xfrm>
            <a:prstGeom prst="chevron">
              <a:avLst/>
            </a:prstGeom>
            <a:solidFill>
              <a:srgbClr val="FFC000"/>
            </a:solidFill>
          </p:spPr>
          <p:style>
            <a:lnRef idx="3">
              <a:schemeClr val="lt1">
                <a:hueOff val="0"/>
                <a:satOff val="0"/>
                <a:lumOff val="0"/>
                <a:alphaOff val="0"/>
              </a:schemeClr>
            </a:lnRef>
            <a:fillRef idx="1">
              <a:schemeClr val="accent2">
                <a:hueOff val="-3712334"/>
                <a:satOff val="1211"/>
                <a:lumOff val="-1079"/>
                <a:alphaOff val="0"/>
              </a:schemeClr>
            </a:fillRef>
            <a:effectRef idx="1">
              <a:schemeClr val="accent2">
                <a:hueOff val="-3712334"/>
                <a:satOff val="1211"/>
                <a:lumOff val="-1079"/>
                <a:alphaOff val="0"/>
              </a:schemeClr>
            </a:effectRef>
            <a:fontRef idx="minor">
              <a:schemeClr val="lt1"/>
            </a:fontRef>
          </p:style>
        </p:sp>
        <p:sp>
          <p:nvSpPr>
            <p:cNvPr id="14" name="Chevron 4">
              <a:extLst>
                <a:ext uri="{FF2B5EF4-FFF2-40B4-BE49-F238E27FC236}">
                  <a16:creationId xmlns:a16="http://schemas.microsoft.com/office/drawing/2014/main" id="{76AB87E3-7B28-9746-9A15-848483283FCC}"/>
                </a:ext>
              </a:extLst>
            </p:cNvPr>
            <p:cNvSpPr/>
            <p:nvPr/>
          </p:nvSpPr>
          <p:spPr>
            <a:xfrm>
              <a:off x="3098841" y="1174987"/>
              <a:ext cx="1689017" cy="96977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00013" tIns="33338" rIns="33338" bIns="33338" numCol="1" spcCol="1270" anchor="ctr" anchorCtr="0">
              <a:noAutofit/>
            </a:bodyPr>
            <a:lstStyle/>
            <a:p>
              <a:pPr lvl="0" algn="ctr" defTabSz="1111250">
                <a:lnSpc>
                  <a:spcPct val="90000"/>
                </a:lnSpc>
                <a:spcBef>
                  <a:spcPct val="0"/>
                </a:spcBef>
                <a:spcAft>
                  <a:spcPct val="35000"/>
                </a:spcAft>
              </a:pPr>
              <a:r>
                <a:rPr lang="en-US" sz="2500" kern="1200" dirty="0"/>
                <a:t>Zones</a:t>
              </a:r>
            </a:p>
          </p:txBody>
        </p:sp>
      </p:grpSp>
      <p:sp>
        <p:nvSpPr>
          <p:cNvPr id="16" name="TextBox 15">
            <a:extLst>
              <a:ext uri="{FF2B5EF4-FFF2-40B4-BE49-F238E27FC236}">
                <a16:creationId xmlns:a16="http://schemas.microsoft.com/office/drawing/2014/main" id="{26073990-E895-0E41-BEBC-ECEB8EE57A87}"/>
              </a:ext>
            </a:extLst>
          </p:cNvPr>
          <p:cNvSpPr txBox="1"/>
          <p:nvPr/>
        </p:nvSpPr>
        <p:spPr>
          <a:xfrm>
            <a:off x="4425744" y="2514703"/>
            <a:ext cx="3342895" cy="400110"/>
          </a:xfrm>
          <a:prstGeom prst="rect">
            <a:avLst/>
          </a:prstGeom>
          <a:noFill/>
        </p:spPr>
        <p:txBody>
          <a:bodyPr wrap="square" rtlCol="0">
            <a:spAutoFit/>
          </a:bodyPr>
          <a:lstStyle/>
          <a:p>
            <a:r>
              <a:rPr lang="en-US" sz="2000" dirty="0"/>
              <a:t>V</a:t>
            </a:r>
            <a:r>
              <a:rPr lang="en-US" sz="2000" dirty="0">
                <a:effectLst/>
              </a:rPr>
              <a:t>essel’s </a:t>
            </a:r>
            <a:r>
              <a:rPr lang="en-US" sz="2000" dirty="0"/>
              <a:t>n</a:t>
            </a:r>
            <a:r>
              <a:rPr lang="en-US" sz="2000" dirty="0">
                <a:effectLst/>
              </a:rPr>
              <a:t>avigation </a:t>
            </a:r>
            <a:r>
              <a:rPr lang="en-US" sz="2000" dirty="0"/>
              <a:t>s</a:t>
            </a:r>
            <a:r>
              <a:rPr lang="en-US" sz="2000" dirty="0">
                <a:effectLst/>
              </a:rPr>
              <a:t>tatus</a:t>
            </a:r>
          </a:p>
        </p:txBody>
      </p:sp>
      <p:sp>
        <p:nvSpPr>
          <p:cNvPr id="17" name="TextBox 16">
            <a:extLst>
              <a:ext uri="{FF2B5EF4-FFF2-40B4-BE49-F238E27FC236}">
                <a16:creationId xmlns:a16="http://schemas.microsoft.com/office/drawing/2014/main" id="{691B0C62-463E-F846-BE58-4EC58BE26FC5}"/>
              </a:ext>
            </a:extLst>
          </p:cNvPr>
          <p:cNvSpPr txBox="1"/>
          <p:nvPr/>
        </p:nvSpPr>
        <p:spPr>
          <a:xfrm>
            <a:off x="2245714" y="2547911"/>
            <a:ext cx="1374070" cy="400110"/>
          </a:xfrm>
          <a:prstGeom prst="rect">
            <a:avLst/>
          </a:prstGeom>
          <a:noFill/>
        </p:spPr>
        <p:txBody>
          <a:bodyPr wrap="square" rtlCol="0">
            <a:spAutoFit/>
          </a:bodyPr>
          <a:lstStyle/>
          <a:p>
            <a:r>
              <a:rPr lang="en-US" sz="2000" dirty="0">
                <a:effectLst/>
              </a:rPr>
              <a:t>In this area</a:t>
            </a:r>
          </a:p>
        </p:txBody>
      </p:sp>
      <p:sp>
        <p:nvSpPr>
          <p:cNvPr id="18" name="TextBox 17">
            <a:extLst>
              <a:ext uri="{FF2B5EF4-FFF2-40B4-BE49-F238E27FC236}">
                <a16:creationId xmlns:a16="http://schemas.microsoft.com/office/drawing/2014/main" id="{C956059A-F37B-1E47-ABB7-8AA8A84D2923}"/>
              </a:ext>
            </a:extLst>
          </p:cNvPr>
          <p:cNvSpPr txBox="1"/>
          <p:nvPr/>
        </p:nvSpPr>
        <p:spPr>
          <a:xfrm>
            <a:off x="7769319" y="2540638"/>
            <a:ext cx="3032279" cy="400110"/>
          </a:xfrm>
          <a:prstGeom prst="rect">
            <a:avLst/>
          </a:prstGeom>
          <a:noFill/>
        </p:spPr>
        <p:txBody>
          <a:bodyPr wrap="square" rtlCol="0">
            <a:spAutoFit/>
          </a:bodyPr>
          <a:lstStyle/>
          <a:p>
            <a:r>
              <a:rPr lang="en-US" sz="2000" dirty="0"/>
              <a:t>Results in a notification</a:t>
            </a:r>
            <a:endParaRPr lang="en-US" sz="2000" dirty="0">
              <a:effectLst/>
            </a:endParaRPr>
          </a:p>
        </p:txBody>
      </p:sp>
      <p:grpSp>
        <p:nvGrpSpPr>
          <p:cNvPr id="27" name="Group 26">
            <a:extLst>
              <a:ext uri="{FF2B5EF4-FFF2-40B4-BE49-F238E27FC236}">
                <a16:creationId xmlns:a16="http://schemas.microsoft.com/office/drawing/2014/main" id="{A87FF8EC-B512-934D-B0BD-3C875719C1EF}"/>
              </a:ext>
            </a:extLst>
          </p:cNvPr>
          <p:cNvGrpSpPr/>
          <p:nvPr/>
        </p:nvGrpSpPr>
        <p:grpSpPr>
          <a:xfrm>
            <a:off x="5042869" y="3267841"/>
            <a:ext cx="2070902" cy="2499078"/>
            <a:chOff x="2033882" y="3025079"/>
            <a:chExt cx="2070902" cy="2499078"/>
          </a:xfrm>
        </p:grpSpPr>
        <p:grpSp>
          <p:nvGrpSpPr>
            <p:cNvPr id="20" name="Group 19">
              <a:extLst>
                <a:ext uri="{FF2B5EF4-FFF2-40B4-BE49-F238E27FC236}">
                  <a16:creationId xmlns:a16="http://schemas.microsoft.com/office/drawing/2014/main" id="{74A0A290-3C5E-8544-8587-43C9153EBF35}"/>
                </a:ext>
              </a:extLst>
            </p:cNvPr>
            <p:cNvGrpSpPr/>
            <p:nvPr/>
          </p:nvGrpSpPr>
          <p:grpSpPr>
            <a:xfrm>
              <a:off x="2033882" y="3025079"/>
              <a:ext cx="2070902" cy="2499078"/>
              <a:chOff x="1378891" y="2705676"/>
              <a:chExt cx="2284160" cy="2756429"/>
            </a:xfrm>
          </p:grpSpPr>
          <p:pic>
            <p:nvPicPr>
              <p:cNvPr id="21" name="Picture 20">
                <a:extLst>
                  <a:ext uri="{FF2B5EF4-FFF2-40B4-BE49-F238E27FC236}">
                    <a16:creationId xmlns:a16="http://schemas.microsoft.com/office/drawing/2014/main" id="{3A1C5452-51EE-6E45-B5BC-5B9BE990D6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1084"/>
              <a:stretch/>
            </p:blipFill>
            <p:spPr>
              <a:xfrm>
                <a:off x="1378891" y="3710763"/>
                <a:ext cx="2284160" cy="1751342"/>
              </a:xfrm>
              <a:prstGeom prst="rect">
                <a:avLst/>
              </a:prstGeom>
            </p:spPr>
          </p:pic>
          <p:pic>
            <p:nvPicPr>
              <p:cNvPr id="22" name="Picture 21">
                <a:extLst>
                  <a:ext uri="{FF2B5EF4-FFF2-40B4-BE49-F238E27FC236}">
                    <a16:creationId xmlns:a16="http://schemas.microsoft.com/office/drawing/2014/main" id="{52F1FAEF-9F44-5C40-872F-8A31262162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234" b="67423"/>
              <a:stretch/>
            </p:blipFill>
            <p:spPr>
              <a:xfrm>
                <a:off x="1378891" y="2705676"/>
                <a:ext cx="2284160" cy="1005087"/>
              </a:xfrm>
              <a:prstGeom prst="rect">
                <a:avLst/>
              </a:prstGeom>
            </p:spPr>
          </p:pic>
        </p:grpSp>
        <p:sp>
          <p:nvSpPr>
            <p:cNvPr id="2" name="Rectangle 1">
              <a:extLst>
                <a:ext uri="{FF2B5EF4-FFF2-40B4-BE49-F238E27FC236}">
                  <a16:creationId xmlns:a16="http://schemas.microsoft.com/office/drawing/2014/main" id="{EAC15A0E-5629-2C41-A1FF-B67BD9131E10}"/>
                </a:ext>
              </a:extLst>
            </p:cNvPr>
            <p:cNvSpPr/>
            <p:nvPr/>
          </p:nvSpPr>
          <p:spPr>
            <a:xfrm>
              <a:off x="2081533" y="3790093"/>
              <a:ext cx="98959" cy="98619"/>
            </a:xfrm>
            <a:prstGeom prst="rect">
              <a:avLst/>
            </a:prstGeom>
            <a:solidFill>
              <a:srgbClr val="F8F8F8"/>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A70DF45-9AF5-6049-974E-F32A279F4A4E}"/>
                </a:ext>
              </a:extLst>
            </p:cNvPr>
            <p:cNvSpPr/>
            <p:nvPr/>
          </p:nvSpPr>
          <p:spPr>
            <a:xfrm>
              <a:off x="2083207" y="4223848"/>
              <a:ext cx="98959" cy="98619"/>
            </a:xfrm>
            <a:prstGeom prst="rect">
              <a:avLst/>
            </a:prstGeom>
            <a:solidFill>
              <a:srgbClr val="F8F8F8"/>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5F6E72B-7EDB-1A49-A07F-47B60799C872}"/>
                </a:ext>
              </a:extLst>
            </p:cNvPr>
            <p:cNvSpPr/>
            <p:nvPr/>
          </p:nvSpPr>
          <p:spPr>
            <a:xfrm>
              <a:off x="2079863" y="5124852"/>
              <a:ext cx="98959" cy="98619"/>
            </a:xfrm>
            <a:prstGeom prst="rect">
              <a:avLst/>
            </a:prstGeom>
            <a:solidFill>
              <a:srgbClr val="F8F8F8"/>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3624B41A-C043-1041-A79A-3FBB0CF752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8101" y="3339544"/>
              <a:ext cx="98959" cy="103082"/>
            </a:xfrm>
            <a:prstGeom prst="rect">
              <a:avLst/>
            </a:prstGeom>
          </p:spPr>
        </p:pic>
      </p:grpSp>
      <p:grpSp>
        <p:nvGrpSpPr>
          <p:cNvPr id="32" name="Group 31">
            <a:extLst>
              <a:ext uri="{FF2B5EF4-FFF2-40B4-BE49-F238E27FC236}">
                <a16:creationId xmlns:a16="http://schemas.microsoft.com/office/drawing/2014/main" id="{CCA4F964-4140-AF46-ADA8-D575C36B9053}"/>
              </a:ext>
            </a:extLst>
          </p:cNvPr>
          <p:cNvGrpSpPr/>
          <p:nvPr/>
        </p:nvGrpSpPr>
        <p:grpSpPr>
          <a:xfrm>
            <a:off x="7768639" y="3267841"/>
            <a:ext cx="2696106" cy="2423701"/>
            <a:chOff x="7493024" y="3100456"/>
            <a:chExt cx="2696106" cy="2423701"/>
          </a:xfrm>
        </p:grpSpPr>
        <p:pic>
          <p:nvPicPr>
            <p:cNvPr id="19" name="Picture 18">
              <a:extLst>
                <a:ext uri="{FF2B5EF4-FFF2-40B4-BE49-F238E27FC236}">
                  <a16:creationId xmlns:a16="http://schemas.microsoft.com/office/drawing/2014/main" id="{FE860106-8D49-C643-B9B3-7C08079AAD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93024" y="3100456"/>
              <a:ext cx="2696106" cy="2423701"/>
            </a:xfrm>
            <a:prstGeom prst="rect">
              <a:avLst/>
            </a:prstGeom>
          </p:spPr>
        </p:pic>
        <p:sp>
          <p:nvSpPr>
            <p:cNvPr id="30" name="TextBox 29">
              <a:extLst>
                <a:ext uri="{FF2B5EF4-FFF2-40B4-BE49-F238E27FC236}">
                  <a16:creationId xmlns:a16="http://schemas.microsoft.com/office/drawing/2014/main" id="{81B90241-296C-7046-8C56-BE72F049E402}"/>
                </a:ext>
              </a:extLst>
            </p:cNvPr>
            <p:cNvSpPr txBox="1"/>
            <p:nvPr/>
          </p:nvSpPr>
          <p:spPr>
            <a:xfrm>
              <a:off x="7647362" y="4139859"/>
              <a:ext cx="2371387" cy="323165"/>
            </a:xfrm>
            <a:prstGeom prst="rect">
              <a:avLst/>
            </a:prstGeom>
            <a:noFill/>
            <a:ln>
              <a:noFill/>
            </a:ln>
          </p:spPr>
          <p:txBody>
            <a:bodyPr wrap="square" rtlCol="0">
              <a:spAutoFit/>
            </a:bodyPr>
            <a:lstStyle/>
            <a:p>
              <a:r>
                <a:rPr lang="en-US" sz="750" b="1" dirty="0">
                  <a:solidFill>
                    <a:schemeClr val="bg1"/>
                  </a:solidFill>
                  <a:latin typeface="Calibri" panose="020F0502020204030204" pitchFamily="34" charset="0"/>
                  <a:cs typeface="Calibri" panose="020F0502020204030204" pitchFamily="34" charset="0"/>
                </a:rPr>
                <a:t>                                                                                </a:t>
              </a:r>
              <a:r>
                <a:rPr lang="en-US" sz="750" b="1" dirty="0">
                  <a:solidFill>
                    <a:schemeClr val="bg1"/>
                  </a:solidFill>
                  <a:highlight>
                    <a:srgbClr val="FFFF00"/>
                  </a:highlight>
                  <a:latin typeface="Calibri" panose="020F0502020204030204" pitchFamily="34" charset="0"/>
                  <a:cs typeface="Calibri" panose="020F0502020204030204" pitchFamily="34" charset="0"/>
                </a:rPr>
                <a:t>Alarm: Tanker in Summit Island Zone.</a:t>
              </a:r>
            </a:p>
          </p:txBody>
        </p:sp>
      </p:grpSp>
      <p:sp>
        <p:nvSpPr>
          <p:cNvPr id="31" name="Rectangle 30">
            <a:extLst>
              <a:ext uri="{FF2B5EF4-FFF2-40B4-BE49-F238E27FC236}">
                <a16:creationId xmlns:a16="http://schemas.microsoft.com/office/drawing/2014/main" id="{2E282555-8A2C-46D1-99A9-E2836BF2CEB3}"/>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1840841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C852C19-BBEB-5D4C-9B8D-534EF496D8DE}"/>
              </a:ext>
            </a:extLst>
          </p:cNvPr>
          <p:cNvSpPr txBox="1">
            <a:spLocks/>
          </p:cNvSpPr>
          <p:nvPr/>
        </p:nvSpPr>
        <p:spPr>
          <a:xfrm>
            <a:off x="273972" y="514430"/>
            <a:ext cx="8759191" cy="120353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Dynamic Zone based on Maritime Mobile Service Identities (MMSI)</a:t>
            </a:r>
            <a:endParaRPr lang="en-US" sz="3600" dirty="0"/>
          </a:p>
        </p:txBody>
      </p:sp>
      <p:pic>
        <p:nvPicPr>
          <p:cNvPr id="4" name="Picture 3">
            <a:extLst>
              <a:ext uri="{FF2B5EF4-FFF2-40B4-BE49-F238E27FC236}">
                <a16:creationId xmlns:a16="http://schemas.microsoft.com/office/drawing/2014/main" id="{7DA6A232-4351-4749-9A97-8EE3BDC6710C}"/>
              </a:ext>
            </a:extLst>
          </p:cNvPr>
          <p:cNvPicPr>
            <a:picLocks noChangeAspect="1"/>
          </p:cNvPicPr>
          <p:nvPr/>
        </p:nvPicPr>
        <p:blipFill>
          <a:blip r:embed="rId2"/>
          <a:stretch>
            <a:fillRect/>
          </a:stretch>
        </p:blipFill>
        <p:spPr>
          <a:xfrm>
            <a:off x="5650750" y="1791671"/>
            <a:ext cx="6208742" cy="4069595"/>
          </a:xfrm>
          <a:prstGeom prst="rect">
            <a:avLst/>
          </a:prstGeom>
        </p:spPr>
      </p:pic>
      <p:pic>
        <p:nvPicPr>
          <p:cNvPr id="11" name="Picture 10">
            <a:extLst>
              <a:ext uri="{FF2B5EF4-FFF2-40B4-BE49-F238E27FC236}">
                <a16:creationId xmlns:a16="http://schemas.microsoft.com/office/drawing/2014/main" id="{7E229206-EC71-42FC-8A21-48EB443F90DC}"/>
              </a:ext>
            </a:extLst>
          </p:cNvPr>
          <p:cNvPicPr>
            <a:picLocks noChangeAspect="1"/>
          </p:cNvPicPr>
          <p:nvPr/>
        </p:nvPicPr>
        <p:blipFill>
          <a:blip r:embed="rId3"/>
          <a:stretch>
            <a:fillRect/>
          </a:stretch>
        </p:blipFill>
        <p:spPr>
          <a:xfrm>
            <a:off x="675413" y="1893455"/>
            <a:ext cx="4218361" cy="3537527"/>
          </a:xfrm>
          <a:prstGeom prst="rect">
            <a:avLst/>
          </a:prstGeom>
        </p:spPr>
      </p:pic>
      <p:sp>
        <p:nvSpPr>
          <p:cNvPr id="12" name="Rectangle 11">
            <a:extLst>
              <a:ext uri="{FF2B5EF4-FFF2-40B4-BE49-F238E27FC236}">
                <a16:creationId xmlns:a16="http://schemas.microsoft.com/office/drawing/2014/main" id="{0C93D6DC-8AA3-4ADA-BB82-50A9CBBEB0BA}"/>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1265611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57D45B05-91B0-BA48-B1C7-D495A4BC6366}"/>
              </a:ext>
            </a:extLst>
          </p:cNvPr>
          <p:cNvSpPr txBox="1">
            <a:spLocks/>
          </p:cNvSpPr>
          <p:nvPr/>
        </p:nvSpPr>
        <p:spPr>
          <a:xfrm>
            <a:off x="351043" y="740655"/>
            <a:ext cx="3014327" cy="1465218"/>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8F8F8"/>
                </a:solidFill>
                <a:effectLst/>
                <a:uLnTx/>
                <a:uFillTx/>
                <a:latin typeface="Franklin Gothic Book" panose="020B0503020102020204" pitchFamily="34" charset="0"/>
                <a:ea typeface="+mj-ea"/>
                <a:cs typeface="+mj-cs"/>
              </a:rPr>
              <a:t>Dynamic Zone Creation – demonstration</a:t>
            </a:r>
          </a:p>
        </p:txBody>
      </p:sp>
      <p:sp>
        <p:nvSpPr>
          <p:cNvPr id="23" name="TextBox 22">
            <a:extLst>
              <a:ext uri="{FF2B5EF4-FFF2-40B4-BE49-F238E27FC236}">
                <a16:creationId xmlns:a16="http://schemas.microsoft.com/office/drawing/2014/main" id="{0B257BD1-6D49-4405-94C8-FB2659015140}"/>
              </a:ext>
            </a:extLst>
          </p:cNvPr>
          <p:cNvSpPr txBox="1"/>
          <p:nvPr/>
        </p:nvSpPr>
        <p:spPr>
          <a:xfrm>
            <a:off x="5638800" y="2858654"/>
            <a:ext cx="914400" cy="914400"/>
          </a:xfrm>
          <a:prstGeom prst="rect">
            <a:avLst/>
          </a:prstGeom>
          <a:noFill/>
        </p:spPr>
        <p:txBody>
          <a:bodyPr wrap="square" rtlCol="0">
            <a:spAutoFit/>
          </a:bodyPr>
          <a:lstStyle/>
          <a:p>
            <a:endParaRPr lang="en-US" dirty="0"/>
          </a:p>
        </p:txBody>
      </p:sp>
      <p:sp>
        <p:nvSpPr>
          <p:cNvPr id="11" name="Rectangle 10">
            <a:extLst>
              <a:ext uri="{FF2B5EF4-FFF2-40B4-BE49-F238E27FC236}">
                <a16:creationId xmlns:a16="http://schemas.microsoft.com/office/drawing/2014/main" id="{6F4B8AC2-B13C-4973-B8AD-CD52E4BC6F1F}"/>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pic>
        <p:nvPicPr>
          <p:cNvPr id="3" name="Creating a Dynamic Zone 1080p v1">
            <a:hlinkClick r:id="" action="ppaction://media"/>
            <a:extLst>
              <a:ext uri="{FF2B5EF4-FFF2-40B4-BE49-F238E27FC236}">
                <a16:creationId xmlns:a16="http://schemas.microsoft.com/office/drawing/2014/main" id="{9E72242B-7E47-499F-AF4B-5439225AFDB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19415" y="625091"/>
            <a:ext cx="7111025" cy="5607818"/>
          </a:xfrm>
          <a:prstGeom prst="rect">
            <a:avLst/>
          </a:prstGeom>
        </p:spPr>
      </p:pic>
    </p:spTree>
    <p:extLst>
      <p:ext uri="{BB962C8B-B14F-4D97-AF65-F5344CB8AC3E}">
        <p14:creationId xmlns:p14="http://schemas.microsoft.com/office/powerpoint/2010/main" val="59672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C852C19-BBEB-5D4C-9B8D-534EF496D8DE}"/>
              </a:ext>
            </a:extLst>
          </p:cNvPr>
          <p:cNvSpPr txBox="1">
            <a:spLocks/>
          </p:cNvSpPr>
          <p:nvPr/>
        </p:nvSpPr>
        <p:spPr>
          <a:xfrm>
            <a:off x="841248" y="517236"/>
            <a:ext cx="3610679" cy="9529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spcAft>
                <a:spcPts val="600"/>
              </a:spcAft>
            </a:pPr>
            <a:r>
              <a:rPr lang="en-US" sz="3600" b="1" i="1" kern="1200" dirty="0">
                <a:solidFill>
                  <a:schemeClr val="tx1"/>
                </a:solidFill>
              </a:rPr>
              <a:t>Creating an Alert</a:t>
            </a:r>
          </a:p>
        </p:txBody>
      </p:sp>
      <p:sp>
        <p:nvSpPr>
          <p:cNvPr id="10" name="Rectangle 9">
            <a:extLst>
              <a:ext uri="{FF2B5EF4-FFF2-40B4-BE49-F238E27FC236}">
                <a16:creationId xmlns:a16="http://schemas.microsoft.com/office/drawing/2014/main" id="{3B9B454B-BC8B-4C41-A5A6-2AF1E836A462}"/>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pic>
        <p:nvPicPr>
          <p:cNvPr id="12" name="Picture 11">
            <a:extLst>
              <a:ext uri="{FF2B5EF4-FFF2-40B4-BE49-F238E27FC236}">
                <a16:creationId xmlns:a16="http://schemas.microsoft.com/office/drawing/2014/main" id="{11179EA9-BC4F-46F6-BD8C-BD5EAD3B030E}"/>
              </a:ext>
            </a:extLst>
          </p:cNvPr>
          <p:cNvPicPr>
            <a:picLocks noChangeAspect="1"/>
          </p:cNvPicPr>
          <p:nvPr/>
        </p:nvPicPr>
        <p:blipFill>
          <a:blip r:embed="rId2"/>
          <a:stretch>
            <a:fillRect/>
          </a:stretch>
        </p:blipFill>
        <p:spPr>
          <a:xfrm>
            <a:off x="123532" y="1483266"/>
            <a:ext cx="6984486" cy="3891467"/>
          </a:xfrm>
          <a:prstGeom prst="rect">
            <a:avLst/>
          </a:prstGeom>
        </p:spPr>
      </p:pic>
      <p:pic>
        <p:nvPicPr>
          <p:cNvPr id="11" name="Picture 10">
            <a:extLst>
              <a:ext uri="{FF2B5EF4-FFF2-40B4-BE49-F238E27FC236}">
                <a16:creationId xmlns:a16="http://schemas.microsoft.com/office/drawing/2014/main" id="{F9917D6C-08C3-4B70-93FC-CB0DC3E751BD}"/>
              </a:ext>
            </a:extLst>
          </p:cNvPr>
          <p:cNvPicPr>
            <a:picLocks noChangeAspect="1"/>
          </p:cNvPicPr>
          <p:nvPr/>
        </p:nvPicPr>
        <p:blipFill>
          <a:blip r:embed="rId3"/>
          <a:stretch>
            <a:fillRect/>
          </a:stretch>
        </p:blipFill>
        <p:spPr>
          <a:xfrm>
            <a:off x="5974642" y="1310325"/>
            <a:ext cx="6217357" cy="3464055"/>
          </a:xfrm>
          <a:prstGeom prst="rect">
            <a:avLst/>
          </a:prstGeom>
        </p:spPr>
      </p:pic>
    </p:spTree>
    <p:extLst>
      <p:ext uri="{BB962C8B-B14F-4D97-AF65-F5344CB8AC3E}">
        <p14:creationId xmlns:p14="http://schemas.microsoft.com/office/powerpoint/2010/main" val="129977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57D45B05-91B0-BA48-B1C7-D495A4BC6366}"/>
              </a:ext>
            </a:extLst>
          </p:cNvPr>
          <p:cNvSpPr txBox="1">
            <a:spLocks/>
          </p:cNvSpPr>
          <p:nvPr/>
        </p:nvSpPr>
        <p:spPr>
          <a:xfrm>
            <a:off x="351043" y="740655"/>
            <a:ext cx="3241902" cy="14652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8F8F8"/>
                </a:solidFill>
                <a:effectLst/>
                <a:uLnTx/>
                <a:uFillTx/>
                <a:latin typeface="Franklin Gothic Book" panose="020B0503020102020204" pitchFamily="34" charset="0"/>
                <a:ea typeface="+mj-ea"/>
                <a:cs typeface="+mj-cs"/>
              </a:rPr>
              <a:t>Alert Creation Demonstration</a:t>
            </a:r>
          </a:p>
        </p:txBody>
      </p:sp>
      <p:sp>
        <p:nvSpPr>
          <p:cNvPr id="23" name="TextBox 22">
            <a:extLst>
              <a:ext uri="{FF2B5EF4-FFF2-40B4-BE49-F238E27FC236}">
                <a16:creationId xmlns:a16="http://schemas.microsoft.com/office/drawing/2014/main" id="{0B257BD1-6D49-4405-94C8-FB2659015140}"/>
              </a:ext>
            </a:extLst>
          </p:cNvPr>
          <p:cNvSpPr txBox="1"/>
          <p:nvPr/>
        </p:nvSpPr>
        <p:spPr>
          <a:xfrm>
            <a:off x="5638800" y="2858654"/>
            <a:ext cx="914400" cy="914400"/>
          </a:xfrm>
          <a:prstGeom prst="rect">
            <a:avLst/>
          </a:prstGeom>
          <a:noFill/>
        </p:spPr>
        <p:txBody>
          <a:bodyPr wrap="square" rtlCol="0">
            <a:spAutoFit/>
          </a:bodyPr>
          <a:lstStyle/>
          <a:p>
            <a:endParaRPr lang="en-US" dirty="0"/>
          </a:p>
        </p:txBody>
      </p:sp>
      <p:sp>
        <p:nvSpPr>
          <p:cNvPr id="11" name="Rectangle 10">
            <a:extLst>
              <a:ext uri="{FF2B5EF4-FFF2-40B4-BE49-F238E27FC236}">
                <a16:creationId xmlns:a16="http://schemas.microsoft.com/office/drawing/2014/main" id="{6F4B8AC2-B13C-4973-B8AD-CD52E4BC6F1F}"/>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pic>
        <p:nvPicPr>
          <p:cNvPr id="4" name="Creating an Alarm 1080p">
            <a:hlinkClick r:id="" action="ppaction://media"/>
            <a:extLst>
              <a:ext uri="{FF2B5EF4-FFF2-40B4-BE49-F238E27FC236}">
                <a16:creationId xmlns:a16="http://schemas.microsoft.com/office/drawing/2014/main" id="{0882E48E-8515-4D38-988E-02C78A31DC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80873" y="669653"/>
            <a:ext cx="7546048" cy="5518694"/>
          </a:xfrm>
          <a:prstGeom prst="rect">
            <a:avLst/>
          </a:prstGeom>
        </p:spPr>
      </p:pic>
    </p:spTree>
    <p:extLst>
      <p:ext uri="{BB962C8B-B14F-4D97-AF65-F5344CB8AC3E}">
        <p14:creationId xmlns:p14="http://schemas.microsoft.com/office/powerpoint/2010/main" val="62956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C852C19-BBEB-5D4C-9B8D-534EF496D8DE}"/>
              </a:ext>
            </a:extLst>
          </p:cNvPr>
          <p:cNvSpPr txBox="1">
            <a:spLocks/>
          </p:cNvSpPr>
          <p:nvPr/>
        </p:nvSpPr>
        <p:spPr>
          <a:xfrm>
            <a:off x="841248" y="517236"/>
            <a:ext cx="3610679" cy="9529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spcAft>
                <a:spcPts val="600"/>
              </a:spcAft>
            </a:pPr>
            <a:r>
              <a:rPr lang="en-US" sz="3600" b="1" i="1" kern="1200" dirty="0">
                <a:solidFill>
                  <a:schemeClr val="tx1"/>
                </a:solidFill>
              </a:rPr>
              <a:t>Alert Notification</a:t>
            </a:r>
          </a:p>
        </p:txBody>
      </p:sp>
      <p:sp>
        <p:nvSpPr>
          <p:cNvPr id="10" name="Rectangle 9">
            <a:extLst>
              <a:ext uri="{FF2B5EF4-FFF2-40B4-BE49-F238E27FC236}">
                <a16:creationId xmlns:a16="http://schemas.microsoft.com/office/drawing/2014/main" id="{3B9B454B-BC8B-4C41-A5A6-2AF1E836A462}"/>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pic>
        <p:nvPicPr>
          <p:cNvPr id="6" name="Picture 5">
            <a:extLst>
              <a:ext uri="{FF2B5EF4-FFF2-40B4-BE49-F238E27FC236}">
                <a16:creationId xmlns:a16="http://schemas.microsoft.com/office/drawing/2014/main" id="{2760C1E2-AB8C-47EA-A353-CEFB3E62BB73}"/>
              </a:ext>
            </a:extLst>
          </p:cNvPr>
          <p:cNvPicPr>
            <a:picLocks noChangeAspect="1"/>
          </p:cNvPicPr>
          <p:nvPr/>
        </p:nvPicPr>
        <p:blipFill>
          <a:blip r:embed="rId2"/>
          <a:stretch>
            <a:fillRect/>
          </a:stretch>
        </p:blipFill>
        <p:spPr>
          <a:xfrm>
            <a:off x="135200" y="1618114"/>
            <a:ext cx="4105043" cy="2067896"/>
          </a:xfrm>
          <a:prstGeom prst="rect">
            <a:avLst/>
          </a:prstGeom>
        </p:spPr>
      </p:pic>
      <p:pic>
        <p:nvPicPr>
          <p:cNvPr id="7" name="Picture 6">
            <a:extLst>
              <a:ext uri="{FF2B5EF4-FFF2-40B4-BE49-F238E27FC236}">
                <a16:creationId xmlns:a16="http://schemas.microsoft.com/office/drawing/2014/main" id="{56CD5E5E-8677-4FCD-95B6-908479C35B61}"/>
              </a:ext>
            </a:extLst>
          </p:cNvPr>
          <p:cNvPicPr>
            <a:picLocks noChangeAspect="1"/>
          </p:cNvPicPr>
          <p:nvPr/>
        </p:nvPicPr>
        <p:blipFill>
          <a:blip r:embed="rId3"/>
          <a:stretch>
            <a:fillRect/>
          </a:stretch>
        </p:blipFill>
        <p:spPr>
          <a:xfrm>
            <a:off x="4726327" y="993723"/>
            <a:ext cx="3991936" cy="4251153"/>
          </a:xfrm>
          <a:prstGeom prst="rect">
            <a:avLst/>
          </a:prstGeom>
        </p:spPr>
      </p:pic>
      <p:pic>
        <p:nvPicPr>
          <p:cNvPr id="8" name="Picture 3">
            <a:extLst>
              <a:ext uri="{FF2B5EF4-FFF2-40B4-BE49-F238E27FC236}">
                <a16:creationId xmlns:a16="http://schemas.microsoft.com/office/drawing/2014/main" id="{F93B972A-C8A0-4EEC-A7BE-2792665405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04347" y="1131217"/>
            <a:ext cx="2676434" cy="4766380"/>
          </a:xfrm>
          <a:prstGeom prst="rect">
            <a:avLst/>
          </a:prstGeom>
        </p:spPr>
      </p:pic>
      <p:sp>
        <p:nvSpPr>
          <p:cNvPr id="9" name="Title 1">
            <a:extLst>
              <a:ext uri="{FF2B5EF4-FFF2-40B4-BE49-F238E27FC236}">
                <a16:creationId xmlns:a16="http://schemas.microsoft.com/office/drawing/2014/main" id="{AB466136-A213-4773-A06C-E51C0A87C8DC}"/>
              </a:ext>
            </a:extLst>
          </p:cNvPr>
          <p:cNvSpPr txBox="1">
            <a:spLocks/>
          </p:cNvSpPr>
          <p:nvPr/>
        </p:nvSpPr>
        <p:spPr>
          <a:xfrm>
            <a:off x="973510" y="3686010"/>
            <a:ext cx="1832918" cy="5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lgn="ctr">
              <a:spcAft>
                <a:spcPts val="600"/>
              </a:spcAft>
            </a:pPr>
            <a:r>
              <a:rPr lang="en-US" sz="2400" b="1" i="1" kern="1200" dirty="0">
                <a:solidFill>
                  <a:schemeClr val="tx1"/>
                </a:solidFill>
              </a:rPr>
              <a:t>In App</a:t>
            </a:r>
          </a:p>
        </p:txBody>
      </p:sp>
      <p:sp>
        <p:nvSpPr>
          <p:cNvPr id="14" name="Title 1">
            <a:extLst>
              <a:ext uri="{FF2B5EF4-FFF2-40B4-BE49-F238E27FC236}">
                <a16:creationId xmlns:a16="http://schemas.microsoft.com/office/drawing/2014/main" id="{6EEEDB86-4DA3-4540-9E3C-2C1A8FFC100E}"/>
              </a:ext>
            </a:extLst>
          </p:cNvPr>
          <p:cNvSpPr txBox="1">
            <a:spLocks/>
          </p:cNvSpPr>
          <p:nvPr/>
        </p:nvSpPr>
        <p:spPr>
          <a:xfrm>
            <a:off x="5824897" y="5244876"/>
            <a:ext cx="1832918" cy="5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lgn="ctr">
              <a:spcAft>
                <a:spcPts val="600"/>
              </a:spcAft>
            </a:pPr>
            <a:r>
              <a:rPr lang="en-US" sz="2400" b="1" i="1" dirty="0"/>
              <a:t>Email</a:t>
            </a:r>
            <a:endParaRPr lang="en-US" sz="2400" b="1" i="1" kern="1200" dirty="0">
              <a:solidFill>
                <a:schemeClr val="tx1"/>
              </a:solidFill>
            </a:endParaRPr>
          </a:p>
        </p:txBody>
      </p:sp>
      <p:sp>
        <p:nvSpPr>
          <p:cNvPr id="15" name="Title 1">
            <a:extLst>
              <a:ext uri="{FF2B5EF4-FFF2-40B4-BE49-F238E27FC236}">
                <a16:creationId xmlns:a16="http://schemas.microsoft.com/office/drawing/2014/main" id="{86790A80-461E-4207-B57B-D1E1AFB54D92}"/>
              </a:ext>
            </a:extLst>
          </p:cNvPr>
          <p:cNvSpPr txBox="1">
            <a:spLocks/>
          </p:cNvSpPr>
          <p:nvPr/>
        </p:nvSpPr>
        <p:spPr>
          <a:xfrm>
            <a:off x="9507910" y="5995101"/>
            <a:ext cx="1832918" cy="5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lgn="ctr">
              <a:spcAft>
                <a:spcPts val="600"/>
              </a:spcAft>
            </a:pPr>
            <a:r>
              <a:rPr lang="en-US" sz="2400" b="1" i="1" dirty="0"/>
              <a:t>Text</a:t>
            </a:r>
            <a:endParaRPr lang="en-US" sz="2400" b="1" i="1" kern="1200" dirty="0">
              <a:solidFill>
                <a:schemeClr val="tx1"/>
              </a:solidFill>
            </a:endParaRPr>
          </a:p>
        </p:txBody>
      </p:sp>
    </p:spTree>
    <p:extLst>
      <p:ext uri="{BB962C8B-B14F-4D97-AF65-F5344CB8AC3E}">
        <p14:creationId xmlns:p14="http://schemas.microsoft.com/office/powerpoint/2010/main" val="1688447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9DA8A5A-F8EA-844C-B644-38C3509E13B4}"/>
              </a:ext>
            </a:extLst>
          </p:cNvPr>
          <p:cNvSpPr txBox="1"/>
          <p:nvPr/>
        </p:nvSpPr>
        <p:spPr>
          <a:xfrm>
            <a:off x="4271911" y="4378859"/>
            <a:ext cx="2733777"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 1 nm dynamic buffer around a tanker. As the tanker changes position, the geofence goes with it (centered on an MMSI rather than static coordinate. The orange track is a lightering tug. </a:t>
            </a:r>
          </a:p>
        </p:txBody>
      </p:sp>
      <p:sp>
        <p:nvSpPr>
          <p:cNvPr id="8" name="TextBox 7">
            <a:extLst>
              <a:ext uri="{FF2B5EF4-FFF2-40B4-BE49-F238E27FC236}">
                <a16:creationId xmlns:a16="http://schemas.microsoft.com/office/drawing/2014/main" id="{A226E6C4-C656-A94D-B378-4F65BC16561C}"/>
              </a:ext>
            </a:extLst>
          </p:cNvPr>
          <p:cNvSpPr txBox="1"/>
          <p:nvPr/>
        </p:nvSpPr>
        <p:spPr>
          <a:xfrm>
            <a:off x="380961" y="1594507"/>
            <a:ext cx="358577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Notify when vessels enter within 1 nm of the vessel.</a:t>
            </a:r>
          </a:p>
        </p:txBody>
      </p:sp>
      <p:sp>
        <p:nvSpPr>
          <p:cNvPr id="20" name="Title 1">
            <a:extLst>
              <a:ext uri="{FF2B5EF4-FFF2-40B4-BE49-F238E27FC236}">
                <a16:creationId xmlns:a16="http://schemas.microsoft.com/office/drawing/2014/main" id="{57D45B05-91B0-BA48-B1C7-D495A4BC6366}"/>
              </a:ext>
            </a:extLst>
          </p:cNvPr>
          <p:cNvSpPr txBox="1">
            <a:spLocks/>
          </p:cNvSpPr>
          <p:nvPr/>
        </p:nvSpPr>
        <p:spPr>
          <a:xfrm>
            <a:off x="623362" y="579809"/>
            <a:ext cx="9972642" cy="57181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8F8F8"/>
                </a:solidFill>
                <a:effectLst/>
                <a:uLnTx/>
                <a:uFillTx/>
                <a:latin typeface="Franklin Gothic Book" panose="020B0503020102020204" pitchFamily="34" charset="0"/>
                <a:ea typeface="+mj-ea"/>
                <a:cs typeface="+mj-cs"/>
              </a:rPr>
              <a:t>Dynamic Geofencing –Tanker Lightering</a:t>
            </a:r>
          </a:p>
        </p:txBody>
      </p:sp>
      <p:pic>
        <p:nvPicPr>
          <p:cNvPr id="3" name="Picture 2" descr="A large ship in a body of water&#10;&#10;Description automatically generated">
            <a:extLst>
              <a:ext uri="{FF2B5EF4-FFF2-40B4-BE49-F238E27FC236}">
                <a16:creationId xmlns:a16="http://schemas.microsoft.com/office/drawing/2014/main" id="{F54FD8C2-ECD6-495F-AC70-401406D949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722" y="2639951"/>
            <a:ext cx="2652247" cy="1909618"/>
          </a:xfrm>
          <a:prstGeom prst="rect">
            <a:avLst/>
          </a:prstGeom>
        </p:spPr>
      </p:pic>
      <p:pic>
        <p:nvPicPr>
          <p:cNvPr id="10" name="Picture 9">
            <a:extLst>
              <a:ext uri="{FF2B5EF4-FFF2-40B4-BE49-F238E27FC236}">
                <a16:creationId xmlns:a16="http://schemas.microsoft.com/office/drawing/2014/main" id="{AC70BCD7-E861-4E24-898F-42D47E0A31D0}"/>
              </a:ext>
            </a:extLst>
          </p:cNvPr>
          <p:cNvPicPr>
            <a:picLocks noChangeAspect="1"/>
          </p:cNvPicPr>
          <p:nvPr/>
        </p:nvPicPr>
        <p:blipFill>
          <a:blip r:embed="rId4"/>
          <a:stretch>
            <a:fillRect/>
          </a:stretch>
        </p:blipFill>
        <p:spPr>
          <a:xfrm>
            <a:off x="4224307" y="2451495"/>
            <a:ext cx="2770752" cy="1781651"/>
          </a:xfrm>
          <a:prstGeom prst="rect">
            <a:avLst/>
          </a:prstGeom>
        </p:spPr>
      </p:pic>
      <p:sp>
        <p:nvSpPr>
          <p:cNvPr id="23" name="TextBox 22">
            <a:extLst>
              <a:ext uri="{FF2B5EF4-FFF2-40B4-BE49-F238E27FC236}">
                <a16:creationId xmlns:a16="http://schemas.microsoft.com/office/drawing/2014/main" id="{0B257BD1-6D49-4405-94C8-FB2659015140}"/>
              </a:ext>
            </a:extLst>
          </p:cNvPr>
          <p:cNvSpPr txBox="1"/>
          <p:nvPr/>
        </p:nvSpPr>
        <p:spPr>
          <a:xfrm>
            <a:off x="5638800" y="2858654"/>
            <a:ext cx="914400" cy="914400"/>
          </a:xfrm>
          <a:prstGeom prst="rect">
            <a:avLst/>
          </a:prstGeom>
          <a:noFill/>
        </p:spPr>
        <p:txBody>
          <a:bodyPr wrap="square" rtlCol="0">
            <a:spAutoFit/>
          </a:bodyPr>
          <a:lstStyle/>
          <a:p>
            <a:endParaRPr lang="en-US" dirty="0"/>
          </a:p>
        </p:txBody>
      </p:sp>
      <p:pic>
        <p:nvPicPr>
          <p:cNvPr id="2" name="Picture 1">
            <a:extLst>
              <a:ext uri="{FF2B5EF4-FFF2-40B4-BE49-F238E27FC236}">
                <a16:creationId xmlns:a16="http://schemas.microsoft.com/office/drawing/2014/main" id="{BFEE6F05-EA73-46F5-A1A2-A731EF3EF8C4}"/>
              </a:ext>
            </a:extLst>
          </p:cNvPr>
          <p:cNvPicPr>
            <a:picLocks noChangeAspect="1"/>
          </p:cNvPicPr>
          <p:nvPr/>
        </p:nvPicPr>
        <p:blipFill>
          <a:blip r:embed="rId5"/>
          <a:stretch>
            <a:fillRect/>
          </a:stretch>
        </p:blipFill>
        <p:spPr>
          <a:xfrm>
            <a:off x="7550093" y="1604184"/>
            <a:ext cx="4334881" cy="3956483"/>
          </a:xfrm>
          <a:prstGeom prst="rect">
            <a:avLst/>
          </a:prstGeom>
        </p:spPr>
      </p:pic>
      <p:sp>
        <p:nvSpPr>
          <p:cNvPr id="11" name="Rectangle 10">
            <a:extLst>
              <a:ext uri="{FF2B5EF4-FFF2-40B4-BE49-F238E27FC236}">
                <a16:creationId xmlns:a16="http://schemas.microsoft.com/office/drawing/2014/main" id="{6F4B8AC2-B13C-4973-B8AD-CD52E4BC6F1F}"/>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2990453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473DDFE-AC64-974F-B9F3-1871DFBCA2DB}"/>
              </a:ext>
            </a:extLst>
          </p:cNvPr>
          <p:cNvSpPr txBox="1">
            <a:spLocks/>
          </p:cNvSpPr>
          <p:nvPr/>
        </p:nvSpPr>
        <p:spPr>
          <a:xfrm>
            <a:off x="897262" y="610598"/>
            <a:ext cx="7886700" cy="554723"/>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solidFill>
                  <a:srgbClr val="F8F8F8"/>
                </a:solidFill>
              </a:rPr>
              <a:t>Vessel of Concern</a:t>
            </a:r>
          </a:p>
        </p:txBody>
      </p:sp>
      <p:pic>
        <p:nvPicPr>
          <p:cNvPr id="15" name="Picture 14">
            <a:extLst>
              <a:ext uri="{FF2B5EF4-FFF2-40B4-BE49-F238E27FC236}">
                <a16:creationId xmlns:a16="http://schemas.microsoft.com/office/drawing/2014/main" id="{CF48BEBC-373B-FD48-90E1-7BCCAC2265A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52945" y="1695153"/>
            <a:ext cx="2284160" cy="2972625"/>
          </a:xfrm>
          <a:prstGeom prst="rect">
            <a:avLst/>
          </a:prstGeom>
        </p:spPr>
      </p:pic>
      <p:pic>
        <p:nvPicPr>
          <p:cNvPr id="16" name="Picture 15">
            <a:extLst>
              <a:ext uri="{FF2B5EF4-FFF2-40B4-BE49-F238E27FC236}">
                <a16:creationId xmlns:a16="http://schemas.microsoft.com/office/drawing/2014/main" id="{47D2F539-F1B0-D547-B52E-7B167F39B2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48137" y="1576408"/>
            <a:ext cx="1935825" cy="2305638"/>
          </a:xfrm>
          <a:prstGeom prst="rect">
            <a:avLst/>
          </a:prstGeom>
        </p:spPr>
      </p:pic>
      <p:pic>
        <p:nvPicPr>
          <p:cNvPr id="17" name="Picture 16">
            <a:extLst>
              <a:ext uri="{FF2B5EF4-FFF2-40B4-BE49-F238E27FC236}">
                <a16:creationId xmlns:a16="http://schemas.microsoft.com/office/drawing/2014/main" id="{B9E8ADBC-0153-E844-AFA1-C2EA5B7FF8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99600" y="2274896"/>
            <a:ext cx="2275656" cy="2308207"/>
          </a:xfrm>
          <a:prstGeom prst="rect">
            <a:avLst/>
          </a:prstGeom>
        </p:spPr>
      </p:pic>
      <p:grpSp>
        <p:nvGrpSpPr>
          <p:cNvPr id="2" name="Group 1">
            <a:extLst>
              <a:ext uri="{FF2B5EF4-FFF2-40B4-BE49-F238E27FC236}">
                <a16:creationId xmlns:a16="http://schemas.microsoft.com/office/drawing/2014/main" id="{84F88148-0EC2-4A7C-8604-5664324E4FBD}"/>
              </a:ext>
            </a:extLst>
          </p:cNvPr>
          <p:cNvGrpSpPr/>
          <p:nvPr/>
        </p:nvGrpSpPr>
        <p:grpSpPr>
          <a:xfrm>
            <a:off x="9330281" y="2908406"/>
            <a:ext cx="2552332" cy="2343191"/>
            <a:chOff x="9413408" y="2862224"/>
            <a:chExt cx="2552332" cy="2343191"/>
          </a:xfrm>
        </p:grpSpPr>
        <p:grpSp>
          <p:nvGrpSpPr>
            <p:cNvPr id="18" name="Group 17">
              <a:extLst>
                <a:ext uri="{FF2B5EF4-FFF2-40B4-BE49-F238E27FC236}">
                  <a16:creationId xmlns:a16="http://schemas.microsoft.com/office/drawing/2014/main" id="{D41C8009-A1F1-9848-8E1D-0F4C2F897129}"/>
                </a:ext>
              </a:extLst>
            </p:cNvPr>
            <p:cNvGrpSpPr/>
            <p:nvPr/>
          </p:nvGrpSpPr>
          <p:grpSpPr>
            <a:xfrm>
              <a:off x="9413408" y="2862224"/>
              <a:ext cx="2552332" cy="2343191"/>
              <a:chOff x="5805752" y="3255813"/>
              <a:chExt cx="2182175" cy="1961696"/>
            </a:xfrm>
          </p:grpSpPr>
          <p:pic>
            <p:nvPicPr>
              <p:cNvPr id="19" name="Picture 18">
                <a:extLst>
                  <a:ext uri="{FF2B5EF4-FFF2-40B4-BE49-F238E27FC236}">
                    <a16:creationId xmlns:a16="http://schemas.microsoft.com/office/drawing/2014/main" id="{747F9870-0192-B148-8737-619C4FB0EA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05752" y="3255813"/>
                <a:ext cx="2182175" cy="1961696"/>
              </a:xfrm>
              <a:prstGeom prst="rect">
                <a:avLst/>
              </a:prstGeom>
            </p:spPr>
          </p:pic>
          <p:sp>
            <p:nvSpPr>
              <p:cNvPr id="20" name="TextBox 19">
                <a:extLst>
                  <a:ext uri="{FF2B5EF4-FFF2-40B4-BE49-F238E27FC236}">
                    <a16:creationId xmlns:a16="http://schemas.microsoft.com/office/drawing/2014/main" id="{18E788C6-8955-C64E-B60D-D4537F5B0DEC}"/>
                  </a:ext>
                </a:extLst>
              </p:cNvPr>
              <p:cNvSpPr txBox="1"/>
              <p:nvPr/>
            </p:nvSpPr>
            <p:spPr>
              <a:xfrm>
                <a:off x="5928928" y="4116396"/>
                <a:ext cx="1935824" cy="776366"/>
              </a:xfrm>
              <a:prstGeom prst="rect">
                <a:avLst/>
              </a:prstGeom>
              <a:solidFill>
                <a:schemeClr val="bg1"/>
              </a:solidFill>
            </p:spPr>
            <p:txBody>
              <a:bodyPr wrap="square" rtlCol="0">
                <a:spAutoFit/>
              </a:bodyPr>
              <a:lstStyle/>
              <a:p>
                <a:r>
                  <a:rPr lang="en-US" sz="635" dirty="0">
                    <a:latin typeface="Calibri" panose="020F0502020204030204" pitchFamily="34" charset="0"/>
                    <a:cs typeface="Calibri" panose="020F0502020204030204" pitchFamily="34" charset="0"/>
                  </a:rPr>
                  <a:t>UTC: 17-08-15 07:31, Local: 17-08-14 11:31, Alarm: Vessel not under command, Type: Upon Activation, MMSI: 338417000, Name: SIKULIAQ, Call Sign: WDG7520, Type: Other, SOG: .4knt, COG: 324˚, Lat: 71˚56.911’N, </a:t>
                </a:r>
                <a:r>
                  <a:rPr lang="en-US" sz="635" dirty="0" err="1">
                    <a:latin typeface="Calibri" panose="020F0502020204030204" pitchFamily="34" charset="0"/>
                    <a:cs typeface="Calibri" panose="020F0502020204030204" pitchFamily="34" charset="0"/>
                  </a:rPr>
                  <a:t>Lng</a:t>
                </a:r>
                <a:r>
                  <a:rPr lang="en-US" sz="635" dirty="0">
                    <a:latin typeface="Calibri" panose="020F0502020204030204" pitchFamily="34" charset="0"/>
                    <a:cs typeface="Calibri" panose="020F0502020204030204" pitchFamily="34" charset="0"/>
                  </a:rPr>
                  <a:t>: 160˚55.942’W, </a:t>
                </a:r>
                <a:r>
                  <a:rPr lang="en-US" sz="635" dirty="0" err="1">
                    <a:latin typeface="Calibri" panose="020F0502020204030204" pitchFamily="34" charset="0"/>
                    <a:cs typeface="Calibri" panose="020F0502020204030204" pitchFamily="34" charset="0"/>
                  </a:rPr>
                  <a:t>Dest</a:t>
                </a:r>
                <a:r>
                  <a:rPr lang="en-US" sz="635" dirty="0">
                    <a:latin typeface="Calibri" panose="020F0502020204030204" pitchFamily="34" charset="0"/>
                    <a:cs typeface="Calibri" panose="020F0502020204030204" pitchFamily="34" charset="0"/>
                  </a:rPr>
                  <a:t>.: 72 North, ETA: 2017-08-14 19:00, </a:t>
                </a:r>
                <a:r>
                  <a:rPr lang="en-US" sz="635" dirty="0" err="1">
                    <a:latin typeface="Calibri" panose="020F0502020204030204" pitchFamily="34" charset="0"/>
                    <a:cs typeface="Calibri" panose="020F0502020204030204" pitchFamily="34" charset="0"/>
                  </a:rPr>
                  <a:t>Msg</a:t>
                </a:r>
                <a:r>
                  <a:rPr lang="en-US" sz="635" dirty="0">
                    <a:latin typeface="Calibri" panose="020F0502020204030204" pitchFamily="34" charset="0"/>
                    <a:cs typeface="Calibri" panose="020F0502020204030204" pitchFamily="34" charset="0"/>
                  </a:rPr>
                  <a:t>: A vessel has reported not under command.</a:t>
                </a:r>
              </a:p>
            </p:txBody>
          </p:sp>
        </p:grpSp>
        <p:sp>
          <p:nvSpPr>
            <p:cNvPr id="22" name="TextBox 21">
              <a:extLst>
                <a:ext uri="{FF2B5EF4-FFF2-40B4-BE49-F238E27FC236}">
                  <a16:creationId xmlns:a16="http://schemas.microsoft.com/office/drawing/2014/main" id="{CFCB48B7-5C45-46B2-9B57-9DB1D123A646}"/>
                </a:ext>
              </a:extLst>
            </p:cNvPr>
            <p:cNvSpPr txBox="1"/>
            <p:nvPr/>
          </p:nvSpPr>
          <p:spPr>
            <a:xfrm>
              <a:off x="9585186" y="3363153"/>
              <a:ext cx="1553869" cy="200055"/>
            </a:xfrm>
            <a:prstGeom prst="rect">
              <a:avLst/>
            </a:prstGeom>
            <a:solidFill>
              <a:srgbClr val="FFFFFF"/>
            </a:solidFill>
          </p:spPr>
          <p:txBody>
            <a:bodyPr wrap="square" rtlCol="0">
              <a:spAutoFit/>
            </a:bodyPr>
            <a:lstStyle/>
            <a:p>
              <a:r>
                <a:rPr lang="en-US" sz="700" b="1" dirty="0">
                  <a:solidFill>
                    <a:schemeClr val="bg1"/>
                  </a:solidFill>
                  <a:latin typeface="Dubai" panose="020B0503030403030204" pitchFamily="34" charset="-78"/>
                  <a:cs typeface="Dubai" panose="020B0503030403030204" pitchFamily="34" charset="-78"/>
                </a:rPr>
                <a:t>Vessel has reported NOT UNDER…</a:t>
              </a:r>
            </a:p>
          </p:txBody>
        </p:sp>
      </p:grpSp>
      <p:sp>
        <p:nvSpPr>
          <p:cNvPr id="12" name="Rectangle 11">
            <a:extLst>
              <a:ext uri="{FF2B5EF4-FFF2-40B4-BE49-F238E27FC236}">
                <a16:creationId xmlns:a16="http://schemas.microsoft.com/office/drawing/2014/main" id="{64C0B6B9-A15B-4A6A-A700-89302AC590FD}"/>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3148154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020ECF5-08A5-D34A-B9C2-8C268D486C56}"/>
              </a:ext>
            </a:extLst>
          </p:cNvPr>
          <p:cNvSpPr txBox="1">
            <a:spLocks/>
          </p:cNvSpPr>
          <p:nvPr/>
        </p:nvSpPr>
        <p:spPr>
          <a:xfrm>
            <a:off x="750047" y="596664"/>
            <a:ext cx="9011726"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solidFill>
                  <a:srgbClr val="F8F8F8"/>
                </a:solidFill>
              </a:rPr>
              <a:t>Vessel Entering Area to be Avoided</a:t>
            </a:r>
          </a:p>
        </p:txBody>
      </p:sp>
      <p:pic>
        <p:nvPicPr>
          <p:cNvPr id="15" name="Picture 14">
            <a:extLst>
              <a:ext uri="{FF2B5EF4-FFF2-40B4-BE49-F238E27FC236}">
                <a16:creationId xmlns:a16="http://schemas.microsoft.com/office/drawing/2014/main" id="{1D12F15B-B923-AD47-A296-9E3DEB2522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35699" y="2499068"/>
            <a:ext cx="2422228" cy="2436706"/>
          </a:xfrm>
          <a:prstGeom prst="rect">
            <a:avLst/>
          </a:prstGeom>
        </p:spPr>
      </p:pic>
      <p:sp>
        <p:nvSpPr>
          <p:cNvPr id="16" name="TextBox 15">
            <a:extLst>
              <a:ext uri="{FF2B5EF4-FFF2-40B4-BE49-F238E27FC236}">
                <a16:creationId xmlns:a16="http://schemas.microsoft.com/office/drawing/2014/main" id="{2D653996-B93B-8545-8299-928B781EBED4}"/>
              </a:ext>
            </a:extLst>
          </p:cNvPr>
          <p:cNvSpPr txBox="1"/>
          <p:nvPr/>
        </p:nvSpPr>
        <p:spPr>
          <a:xfrm>
            <a:off x="4514857" y="5261823"/>
            <a:ext cx="2187576" cy="646331"/>
          </a:xfrm>
          <a:prstGeom prst="rect">
            <a:avLst/>
          </a:prstGeom>
          <a:noFill/>
        </p:spPr>
        <p:txBody>
          <a:bodyPr wrap="square" rtlCol="0">
            <a:spAutoFit/>
          </a:bodyPr>
          <a:lstStyle/>
          <a:p>
            <a:pPr algn="ctr"/>
            <a:r>
              <a:rPr lang="en-US" dirty="0">
                <a:effectLst/>
              </a:rPr>
              <a:t>Less than 50nm off shore</a:t>
            </a:r>
          </a:p>
        </p:txBody>
      </p:sp>
      <p:pic>
        <p:nvPicPr>
          <p:cNvPr id="17" name="Picture 16">
            <a:extLst>
              <a:ext uri="{FF2B5EF4-FFF2-40B4-BE49-F238E27FC236}">
                <a16:creationId xmlns:a16="http://schemas.microsoft.com/office/drawing/2014/main" id="{B6D32E2C-2A8C-FD49-879E-CC4D4236EC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9564" y="1704818"/>
            <a:ext cx="2846294" cy="2789042"/>
          </a:xfrm>
          <a:prstGeom prst="rect">
            <a:avLst/>
          </a:prstGeom>
        </p:spPr>
      </p:pic>
      <p:grpSp>
        <p:nvGrpSpPr>
          <p:cNvPr id="2" name="Group 1">
            <a:extLst>
              <a:ext uri="{FF2B5EF4-FFF2-40B4-BE49-F238E27FC236}">
                <a16:creationId xmlns:a16="http://schemas.microsoft.com/office/drawing/2014/main" id="{95539CDA-DCB2-4241-8165-F34641D4F2B4}"/>
              </a:ext>
            </a:extLst>
          </p:cNvPr>
          <p:cNvGrpSpPr/>
          <p:nvPr/>
        </p:nvGrpSpPr>
        <p:grpSpPr>
          <a:xfrm>
            <a:off x="7841724" y="1922227"/>
            <a:ext cx="2769646" cy="2691060"/>
            <a:chOff x="7617769" y="2656164"/>
            <a:chExt cx="2769646" cy="2691060"/>
          </a:xfrm>
        </p:grpSpPr>
        <p:pic>
          <p:nvPicPr>
            <p:cNvPr id="18" name="Picture 17">
              <a:extLst>
                <a:ext uri="{FF2B5EF4-FFF2-40B4-BE49-F238E27FC236}">
                  <a16:creationId xmlns:a16="http://schemas.microsoft.com/office/drawing/2014/main" id="{22F5F7A3-B37E-264E-B72C-D30DC5E77C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7769" y="2656164"/>
              <a:ext cx="2769646" cy="2691060"/>
            </a:xfrm>
            <a:prstGeom prst="rect">
              <a:avLst/>
            </a:prstGeom>
          </p:spPr>
        </p:pic>
        <p:sp>
          <p:nvSpPr>
            <p:cNvPr id="20" name="TextBox 19">
              <a:extLst>
                <a:ext uri="{FF2B5EF4-FFF2-40B4-BE49-F238E27FC236}">
                  <a16:creationId xmlns:a16="http://schemas.microsoft.com/office/drawing/2014/main" id="{61B12261-D18F-4DC9-A10E-7E27950CF7E3}"/>
                </a:ext>
              </a:extLst>
            </p:cNvPr>
            <p:cNvSpPr txBox="1"/>
            <p:nvPr/>
          </p:nvSpPr>
          <p:spPr>
            <a:xfrm>
              <a:off x="7847332" y="3231608"/>
              <a:ext cx="1499868" cy="230832"/>
            </a:xfrm>
            <a:prstGeom prst="rect">
              <a:avLst/>
            </a:prstGeom>
            <a:solidFill>
              <a:srgbClr val="FFFFFF"/>
            </a:solidFill>
          </p:spPr>
          <p:txBody>
            <a:bodyPr wrap="square" rtlCol="0">
              <a:spAutoFit/>
            </a:bodyPr>
            <a:lstStyle/>
            <a:p>
              <a:r>
                <a:rPr lang="en-US" sz="900" b="1" dirty="0">
                  <a:solidFill>
                    <a:schemeClr val="bg1"/>
                  </a:solidFill>
                  <a:latin typeface="Dubai" panose="020B0503030403030204" pitchFamily="34" charset="-78"/>
                  <a:cs typeface="Dubai" panose="020B0503030403030204" pitchFamily="34" charset="-78"/>
                </a:rPr>
                <a:t>Vessel entering ATBA…</a:t>
              </a:r>
            </a:p>
          </p:txBody>
        </p:sp>
        <p:sp>
          <p:nvSpPr>
            <p:cNvPr id="21" name="TextBox 20">
              <a:extLst>
                <a:ext uri="{FF2B5EF4-FFF2-40B4-BE49-F238E27FC236}">
                  <a16:creationId xmlns:a16="http://schemas.microsoft.com/office/drawing/2014/main" id="{4049C589-11B0-40C4-BF59-9B18E72A60FD}"/>
                </a:ext>
              </a:extLst>
            </p:cNvPr>
            <p:cNvSpPr txBox="1"/>
            <p:nvPr/>
          </p:nvSpPr>
          <p:spPr>
            <a:xfrm>
              <a:off x="7792490" y="3800069"/>
              <a:ext cx="2549508" cy="1061829"/>
            </a:xfrm>
            <a:prstGeom prst="rect">
              <a:avLst/>
            </a:prstGeom>
            <a:solidFill>
              <a:srgbClr val="FFFFFF"/>
            </a:solidFill>
          </p:spPr>
          <p:txBody>
            <a:bodyPr wrap="square" rtlCol="0">
              <a:spAutoFit/>
            </a:bodyPr>
            <a:lstStyle/>
            <a:p>
              <a:r>
                <a:rPr lang="en-US" sz="900" b="1" dirty="0">
                  <a:solidFill>
                    <a:schemeClr val="bg1"/>
                  </a:solidFill>
                  <a:latin typeface="Dubai" panose="020B0503030403030204" pitchFamily="34" charset="-78"/>
                  <a:cs typeface="Dubai" panose="020B0503030403030204" pitchFamily="34" charset="-78"/>
                </a:rPr>
                <a:t>UTC: 18-09-13 13:07, Local 18-09-13 05:07, Alarm: Vessel entering ATBA around Attu Island, MMSI: 368044750, Name: ZIM ONTARIO, Type: Tug, SOG: 13.3 </a:t>
              </a:r>
              <a:r>
                <a:rPr lang="en-US" sz="900" b="1" dirty="0" err="1">
                  <a:solidFill>
                    <a:schemeClr val="bg1"/>
                  </a:solidFill>
                  <a:latin typeface="Dubai" panose="020B0503030403030204" pitchFamily="34" charset="-78"/>
                  <a:cs typeface="Dubai" panose="020B0503030403030204" pitchFamily="34" charset="-78"/>
                </a:rPr>
                <a:t>knt</a:t>
              </a:r>
              <a:r>
                <a:rPr lang="en-US" sz="900" b="1" dirty="0">
                  <a:solidFill>
                    <a:schemeClr val="bg1"/>
                  </a:solidFill>
                  <a:latin typeface="Dubai" panose="020B0503030403030204" pitchFamily="34" charset="-78"/>
                  <a:cs typeface="Dubai" panose="020B0503030403030204" pitchFamily="34" charset="-78"/>
                </a:rPr>
                <a:t>, COG: 250.5</a:t>
              </a:r>
              <a:r>
                <a:rPr lang="en-US" sz="900" b="1" dirty="0">
                  <a:solidFill>
                    <a:schemeClr val="bg1"/>
                  </a:solidFill>
                  <a:latin typeface="Vrinda" panose="020B0502040204020203" pitchFamily="34" charset="0"/>
                  <a:cs typeface="Vrinda" panose="020B0502040204020203" pitchFamily="34" charset="0"/>
                </a:rPr>
                <a:t>˚, Lat: 53°17.600’N, </a:t>
              </a:r>
              <a:r>
                <a:rPr lang="en-US" sz="900" b="1" dirty="0" err="1">
                  <a:solidFill>
                    <a:schemeClr val="bg1"/>
                  </a:solidFill>
                  <a:latin typeface="Vrinda" panose="020B0502040204020203" pitchFamily="34" charset="0"/>
                  <a:cs typeface="Vrinda" panose="020B0502040204020203" pitchFamily="34" charset="0"/>
                </a:rPr>
                <a:t>Lng</a:t>
              </a:r>
              <a:r>
                <a:rPr lang="en-US" sz="900" b="1" dirty="0">
                  <a:solidFill>
                    <a:schemeClr val="bg1"/>
                  </a:solidFill>
                  <a:latin typeface="Vrinda" panose="020B0502040204020203" pitchFamily="34" charset="0"/>
                  <a:cs typeface="Vrinda" panose="020B0502040204020203" pitchFamily="34" charset="0"/>
                </a:rPr>
                <a:t>: 174°20.028’E, </a:t>
              </a:r>
              <a:r>
                <a:rPr lang="en-US" sz="900" b="1" dirty="0" err="1">
                  <a:solidFill>
                    <a:schemeClr val="bg1"/>
                  </a:solidFill>
                  <a:latin typeface="Vrinda" panose="020B0502040204020203" pitchFamily="34" charset="0"/>
                  <a:cs typeface="Vrinda" panose="020B0502040204020203" pitchFamily="34" charset="0"/>
                </a:rPr>
                <a:t>Dest</a:t>
              </a:r>
              <a:r>
                <a:rPr lang="en-US" sz="900" b="1" dirty="0">
                  <a:solidFill>
                    <a:schemeClr val="bg1"/>
                  </a:solidFill>
                  <a:latin typeface="Vrinda" panose="020B0502040204020203" pitchFamily="34" charset="0"/>
                  <a:cs typeface="Vrinda" panose="020B0502040204020203" pitchFamily="34" charset="0"/>
                </a:rPr>
                <a:t>.: KRPUS, ETA: 18-08-09 20:18, Msg: A vessel has entered the ATBA around Attu Island.</a:t>
              </a:r>
              <a:endParaRPr lang="en-US" sz="900" dirty="0">
                <a:latin typeface="Dubai" panose="020B0503030403030204" pitchFamily="34" charset="-78"/>
                <a:cs typeface="Dubai" panose="020B0503030403030204" pitchFamily="34" charset="-78"/>
              </a:endParaRPr>
            </a:p>
          </p:txBody>
        </p:sp>
      </p:grpSp>
      <p:sp>
        <p:nvSpPr>
          <p:cNvPr id="11" name="Rectangle 10">
            <a:extLst>
              <a:ext uri="{FF2B5EF4-FFF2-40B4-BE49-F238E27FC236}">
                <a16:creationId xmlns:a16="http://schemas.microsoft.com/office/drawing/2014/main" id="{AFFA8F63-0021-46D2-A2D9-CD398D621ADD}"/>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1116774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DE285A05-EBE3-CD42-AC9B-A393E9EDE8C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71153" y="1877527"/>
            <a:ext cx="3708073" cy="2217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a:extLst>
              <a:ext uri="{FF2B5EF4-FFF2-40B4-BE49-F238E27FC236}">
                <a16:creationId xmlns:a16="http://schemas.microsoft.com/office/drawing/2014/main" id="{F8FC2394-58A9-3A4E-BE11-0F29633670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63712" y="1316713"/>
            <a:ext cx="2853299" cy="2720243"/>
          </a:xfrm>
          <a:prstGeom prst="rect">
            <a:avLst/>
          </a:prstGeom>
        </p:spPr>
      </p:pic>
      <p:sp>
        <p:nvSpPr>
          <p:cNvPr id="19" name="Rectangle 18">
            <a:extLst>
              <a:ext uri="{FF2B5EF4-FFF2-40B4-BE49-F238E27FC236}">
                <a16:creationId xmlns:a16="http://schemas.microsoft.com/office/drawing/2014/main" id="{D2B7EFDD-119F-4041-9A8D-B0B6ABE76AEC}"/>
              </a:ext>
            </a:extLst>
          </p:cNvPr>
          <p:cNvSpPr/>
          <p:nvPr/>
        </p:nvSpPr>
        <p:spPr>
          <a:xfrm>
            <a:off x="1716464" y="4095133"/>
            <a:ext cx="2061526" cy="369332"/>
          </a:xfrm>
          <a:prstGeom prst="rect">
            <a:avLst/>
          </a:prstGeom>
        </p:spPr>
        <p:txBody>
          <a:bodyPr wrap="none">
            <a:spAutoFit/>
          </a:bodyPr>
          <a:lstStyle/>
          <a:p>
            <a:r>
              <a:rPr lang="en-US" dirty="0"/>
              <a:t>Critical Habitat Area</a:t>
            </a:r>
          </a:p>
        </p:txBody>
      </p:sp>
      <p:sp>
        <p:nvSpPr>
          <p:cNvPr id="20" name="Title 1">
            <a:extLst>
              <a:ext uri="{FF2B5EF4-FFF2-40B4-BE49-F238E27FC236}">
                <a16:creationId xmlns:a16="http://schemas.microsoft.com/office/drawing/2014/main" id="{92826AD0-9F78-5E4A-971D-CB185F9D9D8B}"/>
              </a:ext>
            </a:extLst>
          </p:cNvPr>
          <p:cNvSpPr txBox="1">
            <a:spLocks/>
          </p:cNvSpPr>
          <p:nvPr/>
        </p:nvSpPr>
        <p:spPr>
          <a:xfrm>
            <a:off x="971153" y="788719"/>
            <a:ext cx="9011726" cy="58742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solidFill>
                  <a:srgbClr val="F8F8F8"/>
                </a:solidFill>
              </a:rPr>
              <a:t>Avoiding Critical Habitat Areas</a:t>
            </a:r>
          </a:p>
        </p:txBody>
      </p:sp>
      <p:grpSp>
        <p:nvGrpSpPr>
          <p:cNvPr id="22" name="Group 21">
            <a:extLst>
              <a:ext uri="{FF2B5EF4-FFF2-40B4-BE49-F238E27FC236}">
                <a16:creationId xmlns:a16="http://schemas.microsoft.com/office/drawing/2014/main" id="{9CAEF305-7B8B-4F59-93E0-30D5EBDAD62E}"/>
              </a:ext>
            </a:extLst>
          </p:cNvPr>
          <p:cNvGrpSpPr/>
          <p:nvPr/>
        </p:nvGrpSpPr>
        <p:grpSpPr>
          <a:xfrm>
            <a:off x="5048326" y="2952685"/>
            <a:ext cx="3264402" cy="2720243"/>
            <a:chOff x="2274573" y="1243290"/>
            <a:chExt cx="5351378" cy="3028964"/>
          </a:xfrm>
        </p:grpSpPr>
        <p:pic>
          <p:nvPicPr>
            <p:cNvPr id="23" name="Picture 22">
              <a:extLst>
                <a:ext uri="{FF2B5EF4-FFF2-40B4-BE49-F238E27FC236}">
                  <a16:creationId xmlns:a16="http://schemas.microsoft.com/office/drawing/2014/main" id="{1A505E1A-AD62-43EE-BBB9-02D64A15152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68116" y="1243290"/>
              <a:ext cx="5257835" cy="3028964"/>
            </a:xfrm>
            <a:prstGeom prst="rect">
              <a:avLst/>
            </a:prstGeom>
            <a:ln>
              <a:solidFill>
                <a:srgbClr val="F8F8F8"/>
              </a:solidFill>
            </a:ln>
          </p:spPr>
        </p:pic>
        <p:pic>
          <p:nvPicPr>
            <p:cNvPr id="24" name="Picture 23">
              <a:extLst>
                <a:ext uri="{FF2B5EF4-FFF2-40B4-BE49-F238E27FC236}">
                  <a16:creationId xmlns:a16="http://schemas.microsoft.com/office/drawing/2014/main" id="{035B24CC-0B68-47C8-B090-2F520591431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21128" y="3561191"/>
              <a:ext cx="1321349" cy="628910"/>
            </a:xfrm>
            <a:prstGeom prst="rect">
              <a:avLst/>
            </a:prstGeom>
            <a:effectLst>
              <a:softEdge rad="127000"/>
            </a:effectLst>
          </p:spPr>
        </p:pic>
        <p:grpSp>
          <p:nvGrpSpPr>
            <p:cNvPr id="25" name="Group 24">
              <a:extLst>
                <a:ext uri="{FF2B5EF4-FFF2-40B4-BE49-F238E27FC236}">
                  <a16:creationId xmlns:a16="http://schemas.microsoft.com/office/drawing/2014/main" id="{941B3B7E-D6D0-46FE-B487-A2C8A2AEB7FA}"/>
                </a:ext>
              </a:extLst>
            </p:cNvPr>
            <p:cNvGrpSpPr/>
            <p:nvPr/>
          </p:nvGrpSpPr>
          <p:grpSpPr>
            <a:xfrm>
              <a:off x="4036422" y="3444848"/>
              <a:ext cx="3589528" cy="820186"/>
              <a:chOff x="4610477" y="4002469"/>
              <a:chExt cx="4462244" cy="940110"/>
            </a:xfrm>
          </p:grpSpPr>
          <p:pic>
            <p:nvPicPr>
              <p:cNvPr id="33" name="Picture 32">
                <a:extLst>
                  <a:ext uri="{FF2B5EF4-FFF2-40B4-BE49-F238E27FC236}">
                    <a16:creationId xmlns:a16="http://schemas.microsoft.com/office/drawing/2014/main" id="{007E428D-5C28-4341-98D1-13307FAAF5D6}"/>
                  </a:ext>
                </a:extLst>
              </p:cNvPr>
              <p:cNvPicPr>
                <a:picLocks noChangeAspect="1"/>
              </p:cNvPicPr>
              <p:nvPr/>
            </p:nvPicPr>
            <p:blipFill>
              <a:blip r:embed="rId6">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4610477" y="4002469"/>
                <a:ext cx="2163392" cy="940110"/>
              </a:xfrm>
              <a:prstGeom prst="rect">
                <a:avLst/>
              </a:prstGeom>
            </p:spPr>
          </p:pic>
          <p:sp>
            <p:nvSpPr>
              <p:cNvPr id="34" name="TextBox 33">
                <a:extLst>
                  <a:ext uri="{FF2B5EF4-FFF2-40B4-BE49-F238E27FC236}">
                    <a16:creationId xmlns:a16="http://schemas.microsoft.com/office/drawing/2014/main" id="{445CC8BB-371C-4ACF-B81C-C78659D66877}"/>
                  </a:ext>
                </a:extLst>
              </p:cNvPr>
              <p:cNvSpPr txBox="1"/>
              <p:nvPr/>
            </p:nvSpPr>
            <p:spPr>
              <a:xfrm>
                <a:off x="6251151" y="4450240"/>
                <a:ext cx="2821570" cy="423334"/>
              </a:xfrm>
              <a:prstGeom prst="rect">
                <a:avLst/>
              </a:prstGeom>
              <a:noFill/>
            </p:spPr>
            <p:txBody>
              <a:bodyPr wrap="square" rtlCol="0">
                <a:spAutoFit/>
              </a:bodyPr>
              <a:lstStyle/>
              <a:p>
                <a:r>
                  <a:rPr lang="en-US" dirty="0">
                    <a:effectLst>
                      <a:glow rad="228600">
                        <a:schemeClr val="accent6">
                          <a:satMod val="175000"/>
                          <a:alpha val="40000"/>
                        </a:schemeClr>
                      </a:glow>
                    </a:effectLst>
                  </a:rPr>
                  <a:t>Subsistence Harvest</a:t>
                </a:r>
              </a:p>
            </p:txBody>
          </p:sp>
        </p:grpSp>
        <p:pic>
          <p:nvPicPr>
            <p:cNvPr id="26" name="Picture 25">
              <a:extLst>
                <a:ext uri="{FF2B5EF4-FFF2-40B4-BE49-F238E27FC236}">
                  <a16:creationId xmlns:a16="http://schemas.microsoft.com/office/drawing/2014/main" id="{E9737902-8BDA-42BE-9A6A-ECA2BA1DBD8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27861" y="1897606"/>
              <a:ext cx="1427497" cy="805172"/>
            </a:xfrm>
            <a:prstGeom prst="ellipse">
              <a:avLst/>
            </a:prstGeom>
            <a:ln>
              <a:noFill/>
            </a:ln>
            <a:effectLst>
              <a:softEdge rad="112500"/>
            </a:effectLst>
          </p:spPr>
        </p:pic>
        <p:pic>
          <p:nvPicPr>
            <p:cNvPr id="27" name="Picture 26">
              <a:extLst>
                <a:ext uri="{FF2B5EF4-FFF2-40B4-BE49-F238E27FC236}">
                  <a16:creationId xmlns:a16="http://schemas.microsoft.com/office/drawing/2014/main" id="{9B27C386-294F-49EA-B0B2-1945A26B5407}"/>
                </a:ext>
              </a:extLst>
            </p:cNvPr>
            <p:cNvPicPr>
              <a:picLocks noChangeAspect="1"/>
            </p:cNvPicPr>
            <p:nvPr/>
          </p:nvPicPr>
          <p:blipFill>
            <a:blip r:embed="rId6">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2970087" y="1625924"/>
              <a:ext cx="1718120" cy="1058773"/>
            </a:xfrm>
            <a:prstGeom prst="rect">
              <a:avLst/>
            </a:prstGeom>
          </p:spPr>
        </p:pic>
        <p:pic>
          <p:nvPicPr>
            <p:cNvPr id="28" name="Picture 27">
              <a:extLst>
                <a:ext uri="{FF2B5EF4-FFF2-40B4-BE49-F238E27FC236}">
                  <a16:creationId xmlns:a16="http://schemas.microsoft.com/office/drawing/2014/main" id="{04575E6B-8BAF-48F5-8B2A-5C6B5E9D192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flipH="1">
              <a:off x="2274573" y="2810800"/>
              <a:ext cx="2041349" cy="1338087"/>
            </a:xfrm>
            <a:prstGeom prst="ellipse">
              <a:avLst/>
            </a:prstGeom>
            <a:ln>
              <a:noFill/>
            </a:ln>
            <a:effectLst>
              <a:softEdge rad="112500"/>
            </a:effectLst>
          </p:spPr>
        </p:pic>
        <p:sp>
          <p:nvSpPr>
            <p:cNvPr id="32" name="TextBox 31">
              <a:extLst>
                <a:ext uri="{FF2B5EF4-FFF2-40B4-BE49-F238E27FC236}">
                  <a16:creationId xmlns:a16="http://schemas.microsoft.com/office/drawing/2014/main" id="{E7C3D2F7-E8ED-4913-ADE2-B03EDE8B613B}"/>
                </a:ext>
              </a:extLst>
            </p:cNvPr>
            <p:cNvSpPr txBox="1"/>
            <p:nvPr/>
          </p:nvSpPr>
          <p:spPr>
            <a:xfrm>
              <a:off x="4074559" y="1358108"/>
              <a:ext cx="2723301" cy="369332"/>
            </a:xfrm>
            <a:prstGeom prst="rect">
              <a:avLst/>
            </a:prstGeom>
            <a:noFill/>
            <a:ln>
              <a:noFill/>
            </a:ln>
          </p:spPr>
          <p:txBody>
            <a:bodyPr wrap="square" rtlCol="0">
              <a:spAutoFit/>
            </a:bodyPr>
            <a:lstStyle/>
            <a:p>
              <a:r>
                <a:rPr lang="en-US" dirty="0">
                  <a:effectLst>
                    <a:glow rad="228600">
                      <a:schemeClr val="accent6">
                        <a:satMod val="175000"/>
                        <a:alpha val="40000"/>
                      </a:schemeClr>
                    </a:glow>
                  </a:effectLst>
                </a:rPr>
                <a:t>Marine Mammal </a:t>
              </a:r>
              <a:r>
                <a:rPr lang="en-US" dirty="0" err="1">
                  <a:effectLst>
                    <a:glow rad="228600">
                      <a:schemeClr val="accent6">
                        <a:satMod val="175000"/>
                        <a:alpha val="40000"/>
                      </a:schemeClr>
                    </a:glow>
                  </a:effectLst>
                </a:rPr>
                <a:t>Haulout</a:t>
              </a:r>
              <a:endParaRPr lang="en-US" dirty="0">
                <a:effectLst>
                  <a:glow rad="228600">
                    <a:schemeClr val="accent6">
                      <a:satMod val="175000"/>
                      <a:alpha val="40000"/>
                    </a:schemeClr>
                  </a:glow>
                </a:effectLst>
              </a:endParaRPr>
            </a:p>
          </p:txBody>
        </p:sp>
      </p:grpSp>
      <p:sp>
        <p:nvSpPr>
          <p:cNvPr id="17" name="Rectangle 16">
            <a:extLst>
              <a:ext uri="{FF2B5EF4-FFF2-40B4-BE49-F238E27FC236}">
                <a16:creationId xmlns:a16="http://schemas.microsoft.com/office/drawing/2014/main" id="{207CDD4E-C15D-4B39-A025-983BA4F1E0A5}"/>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1835692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92826AD0-9F78-5E4A-971D-CB185F9D9D8B}"/>
              </a:ext>
            </a:extLst>
          </p:cNvPr>
          <p:cNvSpPr txBox="1">
            <a:spLocks/>
          </p:cNvSpPr>
          <p:nvPr/>
        </p:nvSpPr>
        <p:spPr>
          <a:xfrm>
            <a:off x="971153" y="788719"/>
            <a:ext cx="5549518" cy="58742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a:solidFill>
                  <a:srgbClr val="F8F8F8"/>
                </a:solidFill>
              </a:rPr>
              <a:t>Wildlife Conservation Grant</a:t>
            </a:r>
            <a:endParaRPr lang="en-US" sz="3600" dirty="0">
              <a:solidFill>
                <a:srgbClr val="F8F8F8"/>
              </a:solidFill>
            </a:endParaRPr>
          </a:p>
        </p:txBody>
      </p:sp>
      <p:sp>
        <p:nvSpPr>
          <p:cNvPr id="17" name="Rectangle 16">
            <a:extLst>
              <a:ext uri="{FF2B5EF4-FFF2-40B4-BE49-F238E27FC236}">
                <a16:creationId xmlns:a16="http://schemas.microsoft.com/office/drawing/2014/main" id="{207CDD4E-C15D-4B39-A025-983BA4F1E0A5}"/>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latin typeface="Franklin Gothic Book" panose="020B0503020102020204" pitchFamily="34" charset="0"/>
              </a:rPr>
              <a:t>ADAC Program Year 6 Annual Meeting 14 May 2020</a:t>
            </a:r>
          </a:p>
        </p:txBody>
      </p:sp>
      <p:pic>
        <p:nvPicPr>
          <p:cNvPr id="31" name="Picture 7" descr="W:\LCC\ABSI LCC\Web Site\Graphics\USFWS_logo.png">
            <a:extLst>
              <a:ext uri="{FF2B5EF4-FFF2-40B4-BE49-F238E27FC236}">
                <a16:creationId xmlns:a16="http://schemas.microsoft.com/office/drawing/2014/main" id="{59014D19-30C4-47E8-AA27-C28A5330B1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153" y="4521969"/>
            <a:ext cx="617690" cy="779673"/>
          </a:xfrm>
          <a:prstGeom prst="rect">
            <a:avLst/>
          </a:prstGeom>
          <a:solidFill>
            <a:schemeClr val="bg1"/>
          </a:solidFill>
        </p:spPr>
      </p:pic>
      <p:pic>
        <p:nvPicPr>
          <p:cNvPr id="35" name="Picture 5" descr="W:\LCC\ABSI LCC\Web Site\Graphics\NOAA_logo.png">
            <a:extLst>
              <a:ext uri="{FF2B5EF4-FFF2-40B4-BE49-F238E27FC236}">
                <a16:creationId xmlns:a16="http://schemas.microsoft.com/office/drawing/2014/main" id="{7A89CBC6-063D-4AEE-818C-490D701555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2161" y="4521969"/>
            <a:ext cx="764468" cy="808158"/>
          </a:xfrm>
          <a:prstGeom prst="rect">
            <a:avLst/>
          </a:prstGeom>
          <a:solidFill>
            <a:schemeClr val="bg1">
              <a:lumMod val="10000"/>
              <a:lumOff val="90000"/>
            </a:schemeClr>
          </a:solidFill>
        </p:spPr>
      </p:pic>
      <p:pic>
        <p:nvPicPr>
          <p:cNvPr id="36" name="Picture 35" descr="USFWS Logo">
            <a:extLst>
              <a:ext uri="{FF2B5EF4-FFF2-40B4-BE49-F238E27FC236}">
                <a16:creationId xmlns:a16="http://schemas.microsoft.com/office/drawing/2014/main" id="{CD7D4862-73C9-49EE-B091-5678D8C878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4422" y="4521969"/>
            <a:ext cx="906569" cy="906570"/>
          </a:xfrm>
          <a:prstGeom prst="rect">
            <a:avLst/>
          </a:prstGeom>
          <a:solidFill>
            <a:schemeClr val="bg1"/>
          </a:solidFill>
        </p:spPr>
      </p:pic>
      <p:pic>
        <p:nvPicPr>
          <p:cNvPr id="37" name="Picture 2" descr="C:\Users\apoe\Pictures\uscg_logo.png">
            <a:extLst>
              <a:ext uri="{FF2B5EF4-FFF2-40B4-BE49-F238E27FC236}">
                <a16:creationId xmlns:a16="http://schemas.microsoft.com/office/drawing/2014/main" id="{7F39F9CD-6F45-4E95-857A-2E48861A647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6221" y="4539743"/>
            <a:ext cx="886380" cy="829071"/>
          </a:xfrm>
          <a:prstGeom prst="rect">
            <a:avLst/>
          </a:prstGeom>
          <a:solidFill>
            <a:schemeClr val="bg1"/>
          </a:solidFill>
        </p:spPr>
      </p:pic>
      <p:pic>
        <p:nvPicPr>
          <p:cNvPr id="38" name="Picture 37">
            <a:extLst>
              <a:ext uri="{FF2B5EF4-FFF2-40B4-BE49-F238E27FC236}">
                <a16:creationId xmlns:a16="http://schemas.microsoft.com/office/drawing/2014/main" id="{0C3EA360-B49B-4D97-AFE2-F76873C47B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9484" y="1481577"/>
            <a:ext cx="1651347" cy="928429"/>
          </a:xfrm>
          <a:prstGeom prst="rect">
            <a:avLst/>
          </a:prstGeom>
          <a:solidFill>
            <a:schemeClr val="bg1"/>
          </a:solidFill>
        </p:spPr>
      </p:pic>
      <p:pic>
        <p:nvPicPr>
          <p:cNvPr id="40" name="Picture 39">
            <a:extLst>
              <a:ext uri="{FF2B5EF4-FFF2-40B4-BE49-F238E27FC236}">
                <a16:creationId xmlns:a16="http://schemas.microsoft.com/office/drawing/2014/main" id="{F297B588-B5EF-4E90-9DB7-E8F9540FB603}"/>
              </a:ext>
            </a:extLst>
          </p:cNvPr>
          <p:cNvPicPr>
            <a:picLocks noChangeAspect="1"/>
          </p:cNvPicPr>
          <p:nvPr/>
        </p:nvPicPr>
        <p:blipFill>
          <a:blip r:embed="rId7"/>
          <a:stretch>
            <a:fillRect/>
          </a:stretch>
        </p:blipFill>
        <p:spPr>
          <a:xfrm>
            <a:off x="1025306" y="1466559"/>
            <a:ext cx="2073709" cy="817634"/>
          </a:xfrm>
          <a:prstGeom prst="rect">
            <a:avLst/>
          </a:prstGeom>
          <a:solidFill>
            <a:schemeClr val="bg1"/>
          </a:solidFill>
        </p:spPr>
      </p:pic>
      <p:pic>
        <p:nvPicPr>
          <p:cNvPr id="41" name="Picture 40">
            <a:extLst>
              <a:ext uri="{FF2B5EF4-FFF2-40B4-BE49-F238E27FC236}">
                <a16:creationId xmlns:a16="http://schemas.microsoft.com/office/drawing/2014/main" id="{AC8ACE75-3529-4A2C-BF62-2DC242D860A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90629" y="4556612"/>
            <a:ext cx="848961" cy="848961"/>
          </a:xfrm>
          <a:prstGeom prst="rect">
            <a:avLst/>
          </a:prstGeom>
          <a:solidFill>
            <a:schemeClr val="bg1"/>
          </a:solidFill>
        </p:spPr>
      </p:pic>
      <p:sp>
        <p:nvSpPr>
          <p:cNvPr id="3" name="Rectangle 2">
            <a:extLst>
              <a:ext uri="{FF2B5EF4-FFF2-40B4-BE49-F238E27FC236}">
                <a16:creationId xmlns:a16="http://schemas.microsoft.com/office/drawing/2014/main" id="{2D3AC12D-2777-4EE3-AF3E-CCEB23F391E5}"/>
              </a:ext>
            </a:extLst>
          </p:cNvPr>
          <p:cNvSpPr/>
          <p:nvPr/>
        </p:nvSpPr>
        <p:spPr>
          <a:xfrm>
            <a:off x="6676232" y="930128"/>
            <a:ext cx="4635933" cy="2031325"/>
          </a:xfrm>
          <a:prstGeom prst="rect">
            <a:avLst/>
          </a:prstGeom>
        </p:spPr>
        <p:txBody>
          <a:bodyPr wrap="square">
            <a:spAutoFit/>
          </a:bodyPr>
          <a:lstStyle/>
          <a:p>
            <a:r>
              <a:rPr lang="en-US" dirty="0">
                <a:latin typeface="Franklin Gothic Book" panose="020B0503020102020204" pitchFamily="34" charset="0"/>
              </a:rPr>
              <a:t>The Alaska Conservation Foundation (ACF) was awarded the grant </a:t>
            </a:r>
            <a:r>
              <a:rPr lang="en-US" i="1" dirty="0">
                <a:latin typeface="Franklin Gothic Book" panose="020B0503020102020204" pitchFamily="34" charset="0"/>
              </a:rPr>
              <a:t>Mitigating disturbance to critical shoreline habitat for marine mammals in the rapidly changing Alaskan Arctic</a:t>
            </a:r>
            <a:r>
              <a:rPr lang="en-US" dirty="0">
                <a:latin typeface="Franklin Gothic Book" panose="020B0503020102020204" pitchFamily="34" charset="0"/>
              </a:rPr>
              <a:t> by the Wildlife Conservation Society (WCS) in January of 2019 as part of their climate adaptation focus area. </a:t>
            </a:r>
          </a:p>
        </p:txBody>
      </p:sp>
      <p:sp>
        <p:nvSpPr>
          <p:cNvPr id="4" name="Rectangle 3">
            <a:extLst>
              <a:ext uri="{FF2B5EF4-FFF2-40B4-BE49-F238E27FC236}">
                <a16:creationId xmlns:a16="http://schemas.microsoft.com/office/drawing/2014/main" id="{02E132EA-A44C-41DD-A361-86A572D5C0A1}"/>
              </a:ext>
            </a:extLst>
          </p:cNvPr>
          <p:cNvSpPr/>
          <p:nvPr/>
        </p:nvSpPr>
        <p:spPr>
          <a:xfrm>
            <a:off x="7212193" y="3614421"/>
            <a:ext cx="3923603" cy="1754326"/>
          </a:xfrm>
          <a:prstGeom prst="rect">
            <a:avLst/>
          </a:prstGeom>
        </p:spPr>
        <p:txBody>
          <a:bodyPr wrap="square">
            <a:spAutoFit/>
          </a:bodyPr>
          <a:lstStyle/>
          <a:p>
            <a:r>
              <a:rPr lang="en-US" dirty="0">
                <a:latin typeface="Franklin Gothic Book" panose="020B0503020102020204" pitchFamily="34" charset="0"/>
              </a:rPr>
              <a:t>Only possible because of the research and development efforts supported by the Arctic Domain Awareness Center (ADAC) under the project: </a:t>
            </a:r>
            <a:r>
              <a:rPr lang="en-US" i="1" dirty="0">
                <a:latin typeface="Franklin Gothic Book" panose="020B0503020102020204" pitchFamily="34" charset="0"/>
              </a:rPr>
              <a:t>Arctic Vessel Monitoring Geofence/Alert Awareness</a:t>
            </a:r>
            <a:r>
              <a:rPr lang="en-US" dirty="0">
                <a:latin typeface="Franklin Gothic Book" panose="020B0503020102020204" pitchFamily="34" charset="0"/>
              </a:rPr>
              <a:t>. </a:t>
            </a:r>
          </a:p>
        </p:txBody>
      </p:sp>
      <p:sp>
        <p:nvSpPr>
          <p:cNvPr id="5" name="Rectangle 4">
            <a:extLst>
              <a:ext uri="{FF2B5EF4-FFF2-40B4-BE49-F238E27FC236}">
                <a16:creationId xmlns:a16="http://schemas.microsoft.com/office/drawing/2014/main" id="{CAF356F6-77B2-43B5-871A-F9AAF10B14A6}"/>
              </a:ext>
            </a:extLst>
          </p:cNvPr>
          <p:cNvSpPr/>
          <p:nvPr/>
        </p:nvSpPr>
        <p:spPr>
          <a:xfrm>
            <a:off x="971153" y="2664417"/>
            <a:ext cx="4997039" cy="1477328"/>
          </a:xfrm>
          <a:prstGeom prst="rect">
            <a:avLst/>
          </a:prstGeom>
        </p:spPr>
        <p:txBody>
          <a:bodyPr wrap="square">
            <a:spAutoFit/>
          </a:bodyPr>
          <a:lstStyle/>
          <a:p>
            <a:r>
              <a:rPr lang="en-US" dirty="0">
                <a:latin typeface="Franklin Gothic Book" panose="020B0503020102020204" pitchFamily="34" charset="0"/>
              </a:rPr>
              <a:t>Grant allows for the deployment of geofencing around marine mammal </a:t>
            </a:r>
            <a:r>
              <a:rPr lang="en-US" dirty="0" err="1">
                <a:latin typeface="Franklin Gothic Book" panose="020B0503020102020204" pitchFamily="34" charset="0"/>
              </a:rPr>
              <a:t>haulouts</a:t>
            </a:r>
            <a:r>
              <a:rPr lang="en-US" dirty="0">
                <a:latin typeface="Franklin Gothic Book" panose="020B0503020102020204" pitchFamily="34" charset="0"/>
              </a:rPr>
              <a:t> through a process developed carefully and thoughtfully with the agencies, tribes, and tribal organizations that co-manage these species.</a:t>
            </a:r>
          </a:p>
        </p:txBody>
      </p:sp>
    </p:spTree>
    <p:extLst>
      <p:ext uri="{BB962C8B-B14F-4D97-AF65-F5344CB8AC3E}">
        <p14:creationId xmlns:p14="http://schemas.microsoft.com/office/powerpoint/2010/main" val="4100641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71436A0-4841-4D81-BA61-411F34E2755F}"/>
              </a:ext>
            </a:extLst>
          </p:cNvPr>
          <p:cNvPicPr>
            <a:picLocks noChangeAspect="1"/>
          </p:cNvPicPr>
          <p:nvPr/>
        </p:nvPicPr>
        <p:blipFill>
          <a:blip r:embed="rId2"/>
          <a:stretch>
            <a:fillRect/>
          </a:stretch>
        </p:blipFill>
        <p:spPr>
          <a:xfrm>
            <a:off x="1417617" y="1464115"/>
            <a:ext cx="5201682" cy="3713201"/>
          </a:xfrm>
          <a:prstGeom prst="rect">
            <a:avLst/>
          </a:prstGeom>
        </p:spPr>
      </p:pic>
      <p:sp>
        <p:nvSpPr>
          <p:cNvPr id="17" name="Rectangle 16">
            <a:extLst>
              <a:ext uri="{FF2B5EF4-FFF2-40B4-BE49-F238E27FC236}">
                <a16:creationId xmlns:a16="http://schemas.microsoft.com/office/drawing/2014/main" id="{207CDD4E-C15D-4B39-A025-983BA4F1E0A5}"/>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
        <p:nvSpPr>
          <p:cNvPr id="16" name="Title 1">
            <a:extLst>
              <a:ext uri="{FF2B5EF4-FFF2-40B4-BE49-F238E27FC236}">
                <a16:creationId xmlns:a16="http://schemas.microsoft.com/office/drawing/2014/main" id="{7CB8C0E5-E771-49F3-9DAF-582E59FCA563}"/>
              </a:ext>
            </a:extLst>
          </p:cNvPr>
          <p:cNvSpPr txBox="1">
            <a:spLocks/>
          </p:cNvSpPr>
          <p:nvPr/>
        </p:nvSpPr>
        <p:spPr>
          <a:xfrm>
            <a:off x="353803" y="708641"/>
            <a:ext cx="7886700" cy="81245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4000" dirty="0"/>
              <a:t>Geofence Example: Pribilof Islands</a:t>
            </a:r>
          </a:p>
        </p:txBody>
      </p:sp>
      <p:sp>
        <p:nvSpPr>
          <p:cNvPr id="18" name="Oval 17">
            <a:extLst>
              <a:ext uri="{FF2B5EF4-FFF2-40B4-BE49-F238E27FC236}">
                <a16:creationId xmlns:a16="http://schemas.microsoft.com/office/drawing/2014/main" id="{8AF8C41D-0A11-4C10-9E44-14E59724192B}"/>
              </a:ext>
            </a:extLst>
          </p:cNvPr>
          <p:cNvSpPr/>
          <p:nvPr/>
        </p:nvSpPr>
        <p:spPr>
          <a:xfrm>
            <a:off x="3331986" y="2943644"/>
            <a:ext cx="1371600" cy="144379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76DD3F63-CD66-4D3D-B46A-3CE734DC4B7D}"/>
              </a:ext>
            </a:extLst>
          </p:cNvPr>
          <p:cNvPicPr>
            <a:picLocks noChangeAspect="1"/>
          </p:cNvPicPr>
          <p:nvPr/>
        </p:nvPicPr>
        <p:blipFill rotWithShape="1">
          <a:blip r:embed="rId3"/>
          <a:srcRect l="6517" t="52448" r="58259" b="5726"/>
          <a:stretch/>
        </p:blipFill>
        <p:spPr>
          <a:xfrm>
            <a:off x="8259165" y="1262461"/>
            <a:ext cx="3252107" cy="2592816"/>
          </a:xfrm>
          <a:prstGeom prst="rect">
            <a:avLst/>
          </a:prstGeom>
          <a:ln>
            <a:noFill/>
          </a:ln>
          <a:effectLst>
            <a:outerShdw blurRad="292100" dist="139700" dir="2700000" algn="tl" rotWithShape="0">
              <a:srgbClr val="333333">
                <a:alpha val="65000"/>
              </a:srgbClr>
            </a:outerShdw>
          </a:effectLst>
        </p:spPr>
      </p:pic>
      <p:sp>
        <p:nvSpPr>
          <p:cNvPr id="21" name="Rectangle 20">
            <a:extLst>
              <a:ext uri="{FF2B5EF4-FFF2-40B4-BE49-F238E27FC236}">
                <a16:creationId xmlns:a16="http://schemas.microsoft.com/office/drawing/2014/main" id="{7B38A3E9-A29D-4651-A5F0-31F381706C58}"/>
              </a:ext>
            </a:extLst>
          </p:cNvPr>
          <p:cNvSpPr/>
          <p:nvPr/>
        </p:nvSpPr>
        <p:spPr>
          <a:xfrm>
            <a:off x="10861100" y="1281123"/>
            <a:ext cx="668834" cy="80467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969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90B392E-CEA2-438D-999F-F2F014356ACD}"/>
              </a:ext>
            </a:extLst>
          </p:cNvPr>
          <p:cNvSpPr/>
          <p:nvPr/>
        </p:nvSpPr>
        <p:spPr>
          <a:xfrm>
            <a:off x="2870328" y="4692126"/>
            <a:ext cx="10668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BAB3FA1-7332-48DB-9A5E-2A73FF509077}"/>
              </a:ext>
            </a:extLst>
          </p:cNvPr>
          <p:cNvSpPr>
            <a:spLocks noGrp="1"/>
          </p:cNvSpPr>
          <p:nvPr>
            <p:ph type="title"/>
          </p:nvPr>
        </p:nvSpPr>
        <p:spPr>
          <a:xfrm>
            <a:off x="9227624" y="1332976"/>
            <a:ext cx="603250" cy="3269456"/>
          </a:xfrm>
        </p:spPr>
        <p:txBody>
          <a:bodyPr vert="vert">
            <a:normAutofit/>
          </a:bodyPr>
          <a:lstStyle/>
          <a:p>
            <a:r>
              <a:rPr lang="en-US" sz="2800" dirty="0"/>
              <a:t>AlaskaGeofence.org</a:t>
            </a:r>
          </a:p>
        </p:txBody>
      </p:sp>
      <p:sp>
        <p:nvSpPr>
          <p:cNvPr id="6" name="Title 1">
            <a:extLst>
              <a:ext uri="{FF2B5EF4-FFF2-40B4-BE49-F238E27FC236}">
                <a16:creationId xmlns:a16="http://schemas.microsoft.com/office/drawing/2014/main" id="{CBAB3FA1-7332-48DB-9A5E-2A73FF509077}"/>
              </a:ext>
            </a:extLst>
          </p:cNvPr>
          <p:cNvSpPr txBox="1">
            <a:spLocks/>
          </p:cNvSpPr>
          <p:nvPr/>
        </p:nvSpPr>
        <p:spPr>
          <a:xfrm>
            <a:off x="1973775" y="1332976"/>
            <a:ext cx="990600" cy="3359150"/>
          </a:xfrm>
          <a:prstGeom prst="rect">
            <a:avLst/>
          </a:prstGeom>
        </p:spPr>
        <p:txBody>
          <a:bodyPr vert="vert270" lIns="91440" tIns="45720" rIns="91440" bIns="45720" rtlCol="0" anchor="ctr">
            <a:normAutofit/>
          </a:bodyPr>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algn="ctr"/>
            <a:r>
              <a:rPr lang="en-US" sz="2800" dirty="0">
                <a:solidFill>
                  <a:srgbClr val="F8F8F8"/>
                </a:solidFill>
              </a:rPr>
              <a:t>AlaskaGeofence.org</a:t>
            </a:r>
          </a:p>
        </p:txBody>
      </p:sp>
      <p:sp>
        <p:nvSpPr>
          <p:cNvPr id="7" name="Rectangle 6">
            <a:extLst>
              <a:ext uri="{FF2B5EF4-FFF2-40B4-BE49-F238E27FC236}">
                <a16:creationId xmlns:a16="http://schemas.microsoft.com/office/drawing/2014/main" id="{D8440E15-87BD-4F61-A389-6CC576C25530}"/>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pic>
        <p:nvPicPr>
          <p:cNvPr id="4" name="geofencetrimmed">
            <a:hlinkClick r:id="" action="ppaction://media"/>
            <a:extLst>
              <a:ext uri="{FF2B5EF4-FFF2-40B4-BE49-F238E27FC236}">
                <a16:creationId xmlns:a16="http://schemas.microsoft.com/office/drawing/2014/main" id="{EB831E9D-D152-4A0F-ACC1-2126F42770A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64375" y="482593"/>
            <a:ext cx="5910263" cy="5059916"/>
          </a:xfrm>
          <a:prstGeom prst="rect">
            <a:avLst/>
          </a:prstGeom>
        </p:spPr>
      </p:pic>
    </p:spTree>
    <p:extLst>
      <p:ext uri="{BB962C8B-B14F-4D97-AF65-F5344CB8AC3E}">
        <p14:creationId xmlns:p14="http://schemas.microsoft.com/office/powerpoint/2010/main" val="115735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57D45B05-91B0-BA48-B1C7-D495A4BC6366}"/>
              </a:ext>
            </a:extLst>
          </p:cNvPr>
          <p:cNvSpPr txBox="1">
            <a:spLocks/>
          </p:cNvSpPr>
          <p:nvPr/>
        </p:nvSpPr>
        <p:spPr>
          <a:xfrm>
            <a:off x="623362" y="579809"/>
            <a:ext cx="3920929" cy="57181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srgbClr val="F8F8F8"/>
                </a:solidFill>
              </a:rPr>
              <a:t>Test &amp; Evaluation</a:t>
            </a:r>
            <a:endParaRPr kumimoji="0" lang="en-US" sz="3600" b="0" i="0" u="none" strike="noStrike" kern="1200" cap="none" spc="0" normalizeH="0" baseline="0" noProof="0" dirty="0">
              <a:ln>
                <a:noFill/>
              </a:ln>
              <a:solidFill>
                <a:srgbClr val="F8F8F8"/>
              </a:solidFill>
              <a:effectLst/>
              <a:uLnTx/>
              <a:uFillTx/>
            </a:endParaRPr>
          </a:p>
        </p:txBody>
      </p:sp>
      <p:sp>
        <p:nvSpPr>
          <p:cNvPr id="23" name="TextBox 22">
            <a:extLst>
              <a:ext uri="{FF2B5EF4-FFF2-40B4-BE49-F238E27FC236}">
                <a16:creationId xmlns:a16="http://schemas.microsoft.com/office/drawing/2014/main" id="{0B257BD1-6D49-4405-94C8-FB2659015140}"/>
              </a:ext>
            </a:extLst>
          </p:cNvPr>
          <p:cNvSpPr txBox="1"/>
          <p:nvPr/>
        </p:nvSpPr>
        <p:spPr>
          <a:xfrm>
            <a:off x="5638800" y="2858654"/>
            <a:ext cx="914400" cy="369332"/>
          </a:xfrm>
          <a:prstGeom prst="rect">
            <a:avLst/>
          </a:prstGeom>
          <a:noFill/>
        </p:spPr>
        <p:txBody>
          <a:bodyPr wrap="square" rtlCol="0">
            <a:spAutoFit/>
          </a:bodyPr>
          <a:lstStyle/>
          <a:p>
            <a:endParaRPr lang="en-US" dirty="0">
              <a:latin typeface="Franklin Gothic Book" panose="020B0503020102020204" pitchFamily="34" charset="0"/>
            </a:endParaRPr>
          </a:p>
        </p:txBody>
      </p:sp>
      <p:sp>
        <p:nvSpPr>
          <p:cNvPr id="11" name="Rectangle 10">
            <a:extLst>
              <a:ext uri="{FF2B5EF4-FFF2-40B4-BE49-F238E27FC236}">
                <a16:creationId xmlns:a16="http://schemas.microsoft.com/office/drawing/2014/main" id="{6F4B8AC2-B13C-4973-B8AD-CD52E4BC6F1F}"/>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latin typeface="Franklin Gothic Book" panose="020B0503020102020204" pitchFamily="34" charset="0"/>
              </a:rPr>
              <a:t>ADAC Program Year 6 Annual Meeting 14 May 2020</a:t>
            </a:r>
          </a:p>
        </p:txBody>
      </p:sp>
      <p:sp>
        <p:nvSpPr>
          <p:cNvPr id="12" name="TextBox 11">
            <a:extLst>
              <a:ext uri="{FF2B5EF4-FFF2-40B4-BE49-F238E27FC236}">
                <a16:creationId xmlns:a16="http://schemas.microsoft.com/office/drawing/2014/main" id="{B8B033DC-3D2A-4C04-ACB3-DEEABE44557C}"/>
              </a:ext>
            </a:extLst>
          </p:cNvPr>
          <p:cNvSpPr txBox="1"/>
          <p:nvPr/>
        </p:nvSpPr>
        <p:spPr>
          <a:xfrm>
            <a:off x="925098" y="1151620"/>
            <a:ext cx="8071119" cy="4247317"/>
          </a:xfrm>
          <a:prstGeom prst="rect">
            <a:avLst/>
          </a:prstGeom>
          <a:noFill/>
        </p:spPr>
        <p:txBody>
          <a:bodyPr wrap="square" rtlCol="0">
            <a:spAutoFit/>
          </a:bodyPr>
          <a:lstStyle/>
          <a:p>
            <a:pPr>
              <a:defRPr/>
            </a:pPr>
            <a:r>
              <a:rPr lang="en-US" dirty="0">
                <a:latin typeface="Franklin Gothic Book" panose="020B0503020102020204" pitchFamily="34" charset="0"/>
              </a:rPr>
              <a:t>Saint Paul Fur Seals critical habitat area</a:t>
            </a:r>
          </a:p>
          <a:p>
            <a:pPr marL="742950" lvl="1" indent="-285750">
              <a:buFont typeface="Arial" panose="020B0604020202020204" pitchFamily="34" charset="0"/>
              <a:buChar char="•"/>
              <a:defRPr/>
            </a:pPr>
            <a:r>
              <a:rPr lang="en-US" dirty="0">
                <a:latin typeface="Franklin Gothic Book" panose="020B0503020102020204" pitchFamily="34" charset="0"/>
              </a:rPr>
              <a:t>six concentric rings (at 3, 10, 25, 50, 100, and 150nm)  with the fur seal colony at the center. </a:t>
            </a:r>
          </a:p>
          <a:p>
            <a:pPr marL="742950" lvl="1" indent="-285750">
              <a:buFont typeface="Arial" panose="020B0604020202020204" pitchFamily="34" charset="0"/>
              <a:buChar char="•"/>
              <a:defRPr/>
            </a:pPr>
            <a:r>
              <a:rPr lang="en-US" dirty="0">
                <a:latin typeface="Franklin Gothic Book" panose="020B0503020102020204" pitchFamily="34" charset="0"/>
              </a:rPr>
              <a:t>8 alerts – an in/out at each of the rings, an alert for vessels “within 3-10nm”, and an alert for vessels “within 3 nm”. </a:t>
            </a:r>
          </a:p>
          <a:p>
            <a:pPr marL="742950" lvl="1" indent="-285750">
              <a:buFont typeface="Arial" panose="020B0604020202020204" pitchFamily="34" charset="0"/>
              <a:buChar char="•"/>
              <a:defRPr/>
            </a:pPr>
            <a:r>
              <a:rPr lang="en-US" dirty="0">
                <a:latin typeface="Franklin Gothic Book" panose="020B0503020102020204" pitchFamily="34" charset="0"/>
              </a:rPr>
              <a:t>Between 7/29/2019 and 12/26/2019, a total of 8,217 alerts were sent to three different email addresses (24,651 emails all told).</a:t>
            </a:r>
          </a:p>
          <a:p>
            <a:pPr marL="742950" lvl="1" indent="-285750">
              <a:buFont typeface="Arial" panose="020B0604020202020204" pitchFamily="34" charset="0"/>
              <a:buChar char="•"/>
              <a:defRPr/>
            </a:pPr>
            <a:endParaRPr lang="en-US" dirty="0">
              <a:latin typeface="Franklin Gothic Book" panose="020B0503020102020204" pitchFamily="34" charset="0"/>
            </a:endParaRPr>
          </a:p>
          <a:p>
            <a:pPr>
              <a:defRPr/>
            </a:pPr>
            <a:r>
              <a:rPr lang="en-US" dirty="0">
                <a:latin typeface="Franklin Gothic Book" panose="020B0503020102020204" pitchFamily="34" charset="0"/>
              </a:rPr>
              <a:t>Dynamic Zone</a:t>
            </a:r>
          </a:p>
          <a:p>
            <a:pPr marL="742950" lvl="1" indent="-285750">
              <a:buFont typeface="Arial" panose="020B0604020202020204" pitchFamily="34" charset="0"/>
              <a:buChar char="•"/>
              <a:defRPr/>
            </a:pPr>
            <a:r>
              <a:rPr lang="en-US" dirty="0">
                <a:latin typeface="Franklin Gothic Book" panose="020B0503020102020204" pitchFamily="34" charset="0"/>
              </a:rPr>
              <a:t>Over a dozen zones created</a:t>
            </a:r>
          </a:p>
          <a:p>
            <a:pPr marL="742950" lvl="1" indent="-285750">
              <a:buFont typeface="Arial" panose="020B0604020202020204" pitchFamily="34" charset="0"/>
              <a:buChar char="•"/>
              <a:defRPr/>
            </a:pPr>
            <a:r>
              <a:rPr lang="en-US" dirty="0">
                <a:latin typeface="Franklin Gothic Book" panose="020B0503020102020204" pitchFamily="34" charset="0"/>
              </a:rPr>
              <a:t>Received alert notification for each (in app, email, and text)</a:t>
            </a:r>
          </a:p>
          <a:p>
            <a:pPr>
              <a:defRPr/>
            </a:pPr>
            <a:endParaRPr lang="en-US" dirty="0">
              <a:latin typeface="Franklin Gothic Book" panose="020B0503020102020204" pitchFamily="34" charset="0"/>
            </a:endParaRPr>
          </a:p>
          <a:p>
            <a:pPr>
              <a:defRPr/>
            </a:pPr>
            <a:r>
              <a:rPr lang="en-US" dirty="0">
                <a:latin typeface="Franklin Gothic Book" panose="020B0503020102020204" pitchFamily="34" charset="0"/>
              </a:rPr>
              <a:t>Obtaining additional feedback from D17 Command Center</a:t>
            </a:r>
          </a:p>
          <a:p>
            <a:pPr>
              <a:defRPr/>
            </a:pPr>
            <a:endParaRPr lang="en-US" dirty="0">
              <a:latin typeface="Franklin Gothic Book" panose="020B0503020102020204" pitchFamily="34" charset="0"/>
            </a:endParaRPr>
          </a:p>
          <a:p>
            <a:pPr>
              <a:defRPr/>
            </a:pPr>
            <a:r>
              <a:rPr lang="en-US" dirty="0">
                <a:latin typeface="Franklin Gothic Book" panose="020B0503020102020204" pitchFamily="34" charset="0"/>
              </a:rPr>
              <a:t>Training Sector Anchorage Command Pends </a:t>
            </a:r>
          </a:p>
        </p:txBody>
      </p:sp>
      <p:pic>
        <p:nvPicPr>
          <p:cNvPr id="6" name="Picture 5">
            <a:extLst>
              <a:ext uri="{FF2B5EF4-FFF2-40B4-BE49-F238E27FC236}">
                <a16:creationId xmlns:a16="http://schemas.microsoft.com/office/drawing/2014/main" id="{2175E865-E874-4263-9243-4FCF1DE66AF6}"/>
              </a:ext>
            </a:extLst>
          </p:cNvPr>
          <p:cNvPicPr>
            <a:picLocks noChangeAspect="1"/>
          </p:cNvPicPr>
          <p:nvPr/>
        </p:nvPicPr>
        <p:blipFill>
          <a:blip r:embed="rId3"/>
          <a:stretch>
            <a:fillRect/>
          </a:stretch>
        </p:blipFill>
        <p:spPr>
          <a:xfrm rot="739875">
            <a:off x="8644994" y="3368276"/>
            <a:ext cx="3016209" cy="3212067"/>
          </a:xfrm>
          <a:prstGeom prst="rect">
            <a:avLst/>
          </a:prstGeom>
        </p:spPr>
      </p:pic>
    </p:spTree>
    <p:extLst>
      <p:ext uri="{BB962C8B-B14F-4D97-AF65-F5344CB8AC3E}">
        <p14:creationId xmlns:p14="http://schemas.microsoft.com/office/powerpoint/2010/main" val="3083560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3933259-22DC-DE42-8337-576E93612707}"/>
              </a:ext>
            </a:extLst>
          </p:cNvPr>
          <p:cNvSpPr txBox="1">
            <a:spLocks/>
          </p:cNvSpPr>
          <p:nvPr/>
        </p:nvSpPr>
        <p:spPr>
          <a:xfrm>
            <a:off x="757357" y="2033613"/>
            <a:ext cx="10677285" cy="203962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US" dirty="0"/>
              <a:t>Incorporated upgraded software into current PACTRACS unclassified AIS software display system for use by the Coast Guard in Alaska.</a:t>
            </a:r>
          </a:p>
          <a:p>
            <a:pPr>
              <a:spcBef>
                <a:spcPts val="0"/>
              </a:spcBef>
              <a:spcAft>
                <a:spcPts val="1200"/>
              </a:spcAft>
            </a:pPr>
            <a:r>
              <a:rPr lang="en-US" dirty="0"/>
              <a:t>Forms the basis to integrate new research into CG1 View and HSIN common operating pictures.</a:t>
            </a:r>
          </a:p>
          <a:p>
            <a:pPr>
              <a:spcBef>
                <a:spcPts val="0"/>
              </a:spcBef>
              <a:spcAft>
                <a:spcPts val="1200"/>
              </a:spcAft>
            </a:pPr>
            <a:endParaRPr lang="en-US" dirty="0"/>
          </a:p>
          <a:p>
            <a:pPr>
              <a:spcBef>
                <a:spcPts val="0"/>
              </a:spcBef>
              <a:spcAft>
                <a:spcPts val="1200"/>
              </a:spcAft>
            </a:pPr>
            <a:endParaRPr lang="en-US" dirty="0"/>
          </a:p>
        </p:txBody>
      </p:sp>
      <p:sp>
        <p:nvSpPr>
          <p:cNvPr id="8" name="Title 1">
            <a:extLst>
              <a:ext uri="{FF2B5EF4-FFF2-40B4-BE49-F238E27FC236}">
                <a16:creationId xmlns:a16="http://schemas.microsoft.com/office/drawing/2014/main" id="{E7FFB556-45B5-4E0D-A66D-1122CC00DFA2}"/>
              </a:ext>
            </a:extLst>
          </p:cNvPr>
          <p:cNvSpPr txBox="1">
            <a:spLocks/>
          </p:cNvSpPr>
          <p:nvPr/>
        </p:nvSpPr>
        <p:spPr>
          <a:xfrm>
            <a:off x="419238" y="479238"/>
            <a:ext cx="10713121" cy="1037138"/>
          </a:xfrm>
          <a:prstGeom prst="rect">
            <a:avLst/>
          </a:prstGeom>
          <a:ln>
            <a:solidFill>
              <a:schemeClr val="bg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Transition Plan</a:t>
            </a:r>
            <a:endParaRPr lang="en-US" sz="2700" i="1" dirty="0">
              <a:solidFill>
                <a:srgbClr val="FFFF00"/>
              </a:solidFill>
            </a:endParaRPr>
          </a:p>
        </p:txBody>
      </p:sp>
      <p:sp>
        <p:nvSpPr>
          <p:cNvPr id="5" name="Rectangle 4">
            <a:extLst>
              <a:ext uri="{FF2B5EF4-FFF2-40B4-BE49-F238E27FC236}">
                <a16:creationId xmlns:a16="http://schemas.microsoft.com/office/drawing/2014/main" id="{6365E5A9-AE13-40AD-AC7C-5127F5264720}"/>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1871872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56814" y="1987307"/>
            <a:ext cx="5005136" cy="701731"/>
          </a:xfrm>
        </p:spPr>
        <p:txBody>
          <a:bodyPr vert="horz" lIns="91440" tIns="45720" rIns="91440" bIns="45720" rtlCol="0" anchor="ctr">
            <a:normAutofit fontScale="90000"/>
          </a:bodyPr>
          <a:lstStyle/>
          <a:p>
            <a:r>
              <a:rPr lang="en-US" sz="3600" dirty="0"/>
              <a:t>Questions and Comments</a:t>
            </a:r>
          </a:p>
        </p:txBody>
      </p:sp>
      <p:sp>
        <p:nvSpPr>
          <p:cNvPr id="7" name="Rectangle 6">
            <a:extLst>
              <a:ext uri="{FF2B5EF4-FFF2-40B4-BE49-F238E27FC236}">
                <a16:creationId xmlns:a16="http://schemas.microsoft.com/office/drawing/2014/main" id="{1F481D7A-9499-DA41-82CB-277E9D81B6A1}"/>
              </a:ext>
            </a:extLst>
          </p:cNvPr>
          <p:cNvSpPr/>
          <p:nvPr/>
        </p:nvSpPr>
        <p:spPr>
          <a:xfrm>
            <a:off x="885150" y="570899"/>
            <a:ext cx="10566739" cy="646331"/>
          </a:xfrm>
          <a:prstGeom prst="rect">
            <a:avLst/>
          </a:prstGeom>
        </p:spPr>
        <p:txBody>
          <a:bodyPr wrap="none">
            <a:spAutoFit/>
          </a:bodyPr>
          <a:lstStyle/>
          <a:p>
            <a:r>
              <a:rPr lang="en-US" sz="3600" b="1" i="1" dirty="0">
                <a:latin typeface="Franklin Gothic Book" panose="020B0503020102020204" pitchFamily="34" charset="0"/>
              </a:rPr>
              <a:t>Arctic Vessel Monitoring Geofencing/Alert Awareness</a:t>
            </a:r>
            <a:endParaRPr lang="en-US" sz="3600" dirty="0">
              <a:latin typeface="Franklin Gothic Book" panose="020B0503020102020204" pitchFamily="34" charset="0"/>
            </a:endParaRPr>
          </a:p>
        </p:txBody>
      </p:sp>
      <p:sp>
        <p:nvSpPr>
          <p:cNvPr id="9" name="Rectangle 8">
            <a:extLst>
              <a:ext uri="{FF2B5EF4-FFF2-40B4-BE49-F238E27FC236}">
                <a16:creationId xmlns:a16="http://schemas.microsoft.com/office/drawing/2014/main" id="{323D5843-3AC0-4F70-AB17-F923C2C980A0}"/>
              </a:ext>
            </a:extLst>
          </p:cNvPr>
          <p:cNvSpPr/>
          <p:nvPr/>
        </p:nvSpPr>
        <p:spPr>
          <a:xfrm>
            <a:off x="1895558" y="2835205"/>
            <a:ext cx="4457118" cy="2031325"/>
          </a:xfrm>
          <a:prstGeom prst="rect">
            <a:avLst/>
          </a:prstGeom>
        </p:spPr>
        <p:txBody>
          <a:bodyPr wrap="square">
            <a:spAutoFit/>
          </a:bodyPr>
          <a:lstStyle/>
          <a:p>
            <a:r>
              <a:rPr lang="en-US" sz="2400" dirty="0">
                <a:latin typeface="Franklin Gothic Book" panose="020B0503020102020204" pitchFamily="34" charset="0"/>
              </a:rPr>
              <a:t>Buddy Custard</a:t>
            </a:r>
          </a:p>
          <a:p>
            <a:r>
              <a:rPr lang="en-US" i="1" dirty="0">
                <a:latin typeface="Franklin Gothic Book" panose="020B0503020102020204" pitchFamily="34" charset="0"/>
              </a:rPr>
              <a:t>Alaska Maritime Prevention &amp; Response Network</a:t>
            </a:r>
          </a:p>
          <a:p>
            <a:endParaRPr lang="en-US" sz="2400" dirty="0">
              <a:latin typeface="Franklin Gothic Book" panose="020B0503020102020204" pitchFamily="34" charset="0"/>
            </a:endParaRPr>
          </a:p>
          <a:p>
            <a:r>
              <a:rPr lang="en-US" sz="2400" dirty="0">
                <a:latin typeface="Franklin Gothic Book" panose="020B0503020102020204" pitchFamily="34" charset="0"/>
              </a:rPr>
              <a:t>Dr. Shawn Butler</a:t>
            </a:r>
          </a:p>
          <a:p>
            <a:r>
              <a:rPr lang="en-US" i="1" dirty="0">
                <a:latin typeface="Franklin Gothic Book" panose="020B0503020102020204" pitchFamily="34" charset="0"/>
              </a:rPr>
              <a:t>University of Alaska Anchorage</a:t>
            </a:r>
          </a:p>
        </p:txBody>
      </p:sp>
      <p:pic>
        <p:nvPicPr>
          <p:cNvPr id="3" name="Picture 2">
            <a:extLst>
              <a:ext uri="{FF2B5EF4-FFF2-40B4-BE49-F238E27FC236}">
                <a16:creationId xmlns:a16="http://schemas.microsoft.com/office/drawing/2014/main" id="{0C7F9FAE-C8F8-48E9-BBD9-99D3BADCF568}"/>
              </a:ext>
            </a:extLst>
          </p:cNvPr>
          <p:cNvPicPr>
            <a:picLocks noChangeAspect="1"/>
          </p:cNvPicPr>
          <p:nvPr/>
        </p:nvPicPr>
        <p:blipFill>
          <a:blip r:embed="rId3"/>
          <a:stretch>
            <a:fillRect/>
          </a:stretch>
        </p:blipFill>
        <p:spPr>
          <a:xfrm rot="859412">
            <a:off x="6932633" y="1745813"/>
            <a:ext cx="4860405" cy="4673670"/>
          </a:xfrm>
          <a:prstGeom prst="rect">
            <a:avLst/>
          </a:prstGeom>
          <a:ln w="88900" cap="sq" cmpd="thickThin">
            <a:solidFill>
              <a:srgbClr val="000000"/>
            </a:solidFill>
            <a:prstDash val="solid"/>
            <a:miter lim="800000"/>
          </a:ln>
          <a:effectLst>
            <a:innerShdw blurRad="76200">
              <a:srgbClr val="000000"/>
            </a:innerShdw>
          </a:effectLst>
        </p:spPr>
      </p:pic>
      <p:sp>
        <p:nvSpPr>
          <p:cNvPr id="10" name="Rectangle 9">
            <a:extLst>
              <a:ext uri="{FF2B5EF4-FFF2-40B4-BE49-F238E27FC236}">
                <a16:creationId xmlns:a16="http://schemas.microsoft.com/office/drawing/2014/main" id="{8C470754-FF0C-4809-8120-BD8B1D863C61}"/>
              </a:ext>
            </a:extLst>
          </p:cNvPr>
          <p:cNvSpPr/>
          <p:nvPr/>
        </p:nvSpPr>
        <p:spPr>
          <a:xfrm>
            <a:off x="629564" y="0"/>
            <a:ext cx="5195333" cy="369332"/>
          </a:xfrm>
          <a:prstGeom prst="rect">
            <a:avLst/>
          </a:prstGeom>
        </p:spPr>
        <p:txBody>
          <a:bodyPr wrap="none">
            <a:spAutoFit/>
          </a:bodyPr>
          <a:lstStyle/>
          <a:p>
            <a:pPr>
              <a:spcAft>
                <a:spcPts val="600"/>
              </a:spcAft>
            </a:pPr>
            <a:r>
              <a:rPr lang="en-US" dirty="0">
                <a:solidFill>
                  <a:srgbClr val="00B0F0"/>
                </a:solidFill>
              </a:rPr>
              <a:t>ADAC Program Year 6 Annual Meeting 14 May 2020</a:t>
            </a:r>
          </a:p>
        </p:txBody>
      </p:sp>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1799</Words>
  <Application>Microsoft Office PowerPoint</Application>
  <PresentationFormat>Widescreen</PresentationFormat>
  <Paragraphs>166</Paragraphs>
  <Slides>28</Slides>
  <Notes>10</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Dubai</vt:lpstr>
      <vt:lpstr>Franklin Gothic Book</vt:lpstr>
      <vt:lpstr>Franklin Gothic Medium Cond</vt:lpstr>
      <vt:lpstr>Vrinda</vt:lpstr>
      <vt:lpstr>Office Theme</vt:lpstr>
      <vt:lpstr>ADAC Year 6 Annual Meeting ADAC Project Brief “Arctic Vessel Monitoring Geofencing/Alert Awareness”</vt:lpstr>
      <vt:lpstr>Project Team</vt:lpstr>
      <vt:lpstr>Problem Statement</vt:lpstr>
      <vt:lpstr>PowerPoint Presentation</vt:lpstr>
      <vt:lpstr>PowerPoint Presentation</vt:lpstr>
      <vt:lpstr>PowerPoint Presentation</vt:lpstr>
      <vt:lpstr>PowerPoint Presentation</vt:lpstr>
      <vt:lpstr>PowerPoint Presentation</vt:lpstr>
      <vt:lpstr>Planned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AlaskaGeofence.org</vt:lpstr>
      <vt:lpstr>PowerPoint Presentation</vt:lpstr>
      <vt:lpstr>PowerPoint Presentation</vt:lpstr>
      <vt:lpstr>Questions and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ADAC Year 6 Annual Meeting ADAC Project Brief “Arctic Vessel Monitoring Geofencing/Alert Awareness”</dc:title>
  <dc:creator>Buddy Custard</dc:creator>
  <cp:lastModifiedBy>Randy Kee</cp:lastModifiedBy>
  <cp:revision>10</cp:revision>
  <dcterms:created xsi:type="dcterms:W3CDTF">2020-05-07T17:34:17Z</dcterms:created>
  <dcterms:modified xsi:type="dcterms:W3CDTF">2020-05-09T20:56:01Z</dcterms:modified>
</cp:coreProperties>
</file>